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96" r:id="rId2"/>
    <p:sldId id="297" r:id="rId3"/>
    <p:sldId id="289" r:id="rId4"/>
    <p:sldId id="259" r:id="rId5"/>
    <p:sldId id="258" r:id="rId6"/>
    <p:sldId id="300" r:id="rId7"/>
    <p:sldId id="261" r:id="rId8"/>
    <p:sldId id="262" r:id="rId9"/>
    <p:sldId id="263" r:id="rId10"/>
    <p:sldId id="292" r:id="rId11"/>
    <p:sldId id="264" r:id="rId12"/>
    <p:sldId id="291" r:id="rId13"/>
    <p:sldId id="266" r:id="rId14"/>
    <p:sldId id="267" r:id="rId15"/>
    <p:sldId id="268" r:id="rId16"/>
    <p:sldId id="269" r:id="rId17"/>
    <p:sldId id="277" r:id="rId18"/>
    <p:sldId id="278" r:id="rId19"/>
    <p:sldId id="279" r:id="rId20"/>
    <p:sldId id="280" r:id="rId21"/>
    <p:sldId id="281" r:id="rId22"/>
    <p:sldId id="275" r:id="rId23"/>
    <p:sldId id="293" r:id="rId24"/>
    <p:sldId id="276" r:id="rId25"/>
    <p:sldId id="270" r:id="rId26"/>
    <p:sldId id="271" r:id="rId27"/>
    <p:sldId id="272" r:id="rId28"/>
    <p:sldId id="273" r:id="rId29"/>
    <p:sldId id="274" r:id="rId30"/>
    <p:sldId id="294" r:id="rId31"/>
    <p:sldId id="295" r:id="rId32"/>
    <p:sldId id="328" r:id="rId33"/>
    <p:sldId id="29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3">
          <p15:clr>
            <a:srgbClr val="A4A3A4"/>
          </p15:clr>
        </p15:guide>
        <p15:guide id="2" pos="39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B0"/>
    <a:srgbClr val="FFA500"/>
    <a:srgbClr val="5AFF5A"/>
    <a:srgbClr val="A834F1"/>
    <a:srgbClr val="FF5252"/>
    <a:srgbClr val="E5E5E5"/>
    <a:srgbClr val="DEDEDE"/>
    <a:srgbClr val="DFDFDF"/>
    <a:srgbClr val="F2F2F2"/>
    <a:srgbClr val="F2F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6" d="100"/>
          <a:sy n="86" d="100"/>
        </p:scale>
        <p:origin x="614" y="62"/>
      </p:cViewPr>
      <p:guideLst>
        <p:guide orient="horz" pos="2133"/>
        <p:guide pos="391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2022/6/20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9.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xml"/><Relationship Id="rId7" Type="http://schemas.openxmlformats.org/officeDocument/2006/relationships/image" Target="../media/image40.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94.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5.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2106930"/>
            <a:ext cx="12192000" cy="185928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03045" y="2252345"/>
            <a:ext cx="9185910" cy="1568450"/>
          </a:xfrm>
          <a:prstGeom prst="rect">
            <a:avLst/>
          </a:prstGeom>
          <a:noFill/>
        </p:spPr>
        <p:txBody>
          <a:bodyPr wrap="square" rtlCol="0">
            <a:spAutoFit/>
          </a:bodyPr>
          <a:lstStyle/>
          <a:p>
            <a:pPr algn="ctr"/>
            <a:r>
              <a:rPr lang="en-US" altLang="zh-CN" sz="4800" b="1" dirty="0" err="1">
                <a:solidFill>
                  <a:schemeClr val="bg1"/>
                </a:solidFill>
                <a:sym typeface="+mn-ea"/>
              </a:rPr>
              <a:t>SyncMalStudio</a:t>
            </a:r>
            <a:r>
              <a:rPr lang="en-US" altLang="zh-CN" sz="4800" b="1" dirty="0">
                <a:solidFill>
                  <a:schemeClr val="bg1"/>
                </a:solidFill>
                <a:sym typeface="+mn-ea"/>
              </a:rPr>
              <a:t>:</a:t>
            </a:r>
            <a:r>
              <a:rPr lang="zh-CN" altLang="en-US" sz="4800" b="1" dirty="0">
                <a:solidFill>
                  <a:schemeClr val="bg1">
                    <a:lumMod val="95000"/>
                  </a:schemeClr>
                </a:solidFill>
              </a:rPr>
              <a:t>基于图神经网络的恶意样本协同分析与溯源平台</a:t>
            </a:r>
          </a:p>
        </p:txBody>
      </p:sp>
      <p:sp>
        <p:nvSpPr>
          <p:cNvPr id="17" name="文本框 16"/>
          <p:cNvSpPr txBox="1"/>
          <p:nvPr/>
        </p:nvSpPr>
        <p:spPr>
          <a:xfrm>
            <a:off x="2286635" y="4214495"/>
            <a:ext cx="7618730" cy="337185"/>
          </a:xfrm>
          <a:prstGeom prst="rect">
            <a:avLst/>
          </a:prstGeom>
          <a:noFill/>
        </p:spPr>
        <p:txBody>
          <a:bodyPr wrap="square" rtlCol="0">
            <a:spAutoFit/>
          </a:bodyPr>
          <a:lstStyle/>
          <a:p>
            <a:pPr algn="ctr"/>
            <a:r>
              <a:rPr lang="zh-CN" altLang="en-US" sz="1600">
                <a:solidFill>
                  <a:schemeClr val="tx1">
                    <a:lumMod val="75000"/>
                    <a:lumOff val="25000"/>
                  </a:schemeClr>
                </a:solidFill>
              </a:rPr>
              <a:t>组长：罗之龙</a:t>
            </a:r>
            <a:r>
              <a:rPr lang="en-US" altLang="zh-CN" sz="1600">
                <a:solidFill>
                  <a:schemeClr val="tx1">
                    <a:lumMod val="75000"/>
                    <a:lumOff val="25000"/>
                  </a:schemeClr>
                </a:solidFill>
              </a:rPr>
              <a:t>  </a:t>
            </a:r>
            <a:r>
              <a:rPr lang="zh-CN" altLang="en-US" sz="1600">
                <a:solidFill>
                  <a:schemeClr val="tx1">
                    <a:lumMod val="75000"/>
                    <a:lumOff val="25000"/>
                  </a:schemeClr>
                </a:solidFill>
              </a:rPr>
              <a:t>组员：张士广、李云龙、张旭宁</a:t>
            </a:r>
          </a:p>
        </p:txBody>
      </p:sp>
      <p:pic>
        <p:nvPicPr>
          <p:cNvPr id="105" name="图片 104"/>
          <p:cNvPicPr/>
          <p:nvPr/>
        </p:nvPicPr>
        <p:blipFill>
          <a:blip r:embed="rId3">
            <a:alphaModFix amt="80000"/>
            <a:clrChange>
              <a:clrFrom>
                <a:srgbClr val="767676">
                  <a:alpha val="100000"/>
                </a:srgbClr>
              </a:clrFrom>
              <a:clrTo>
                <a:srgbClr val="767676">
                  <a:alpha val="100000"/>
                  <a:alpha val="0"/>
                </a:srgbClr>
              </a:clrTo>
            </a:clrChange>
          </a:blip>
          <a:stretch>
            <a:fillRect/>
          </a:stretch>
        </p:blipFill>
        <p:spPr>
          <a:xfrm>
            <a:off x="9457055" y="357505"/>
            <a:ext cx="2216150" cy="756285"/>
          </a:xfrm>
          <a:prstGeom prst="rect">
            <a:avLst/>
          </a:prstGeom>
          <a:noFill/>
          <a:ln w="9525">
            <a:no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09</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500495" cy="46037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400" b="1" dirty="0">
                <a:solidFill>
                  <a:schemeClr val="tx2">
                    <a:lumMod val="50000"/>
                    <a:lumOff val="50000"/>
                  </a:schemeClr>
                </a:solidFill>
              </a:rPr>
              <a:t>——</a:t>
            </a:r>
            <a:r>
              <a:rPr lang="en-US" altLang="zh-CN" sz="2000" b="1" dirty="0">
                <a:solidFill>
                  <a:schemeClr val="tx2">
                    <a:lumMod val="50000"/>
                    <a:lumOff val="50000"/>
                  </a:schemeClr>
                </a:solidFill>
              </a:rPr>
              <a:t>1.</a:t>
            </a:r>
            <a:r>
              <a:rPr lang="zh-CN" altLang="en-US" sz="2000" b="1" dirty="0">
                <a:solidFill>
                  <a:schemeClr val="tx2">
                    <a:lumMod val="50000"/>
                    <a:lumOff val="50000"/>
                  </a:schemeClr>
                </a:solidFill>
              </a:rPr>
              <a:t>样本特征向量提取</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6" name="图片 16"/>
          <p:cNvPicPr>
            <a:picLocks noChangeAspect="1"/>
          </p:cNvPicPr>
          <p:nvPr/>
        </p:nvPicPr>
        <p:blipFill>
          <a:blip r:embed="rId4">
            <a:clrChange>
              <a:clrFrom>
                <a:srgbClr val="FFFFFF">
                  <a:alpha val="100000"/>
                </a:srgbClr>
              </a:clrFrom>
              <a:clrTo>
                <a:srgbClr val="FFFFFF">
                  <a:alpha val="100000"/>
                  <a:alpha val="0"/>
                </a:srgbClr>
              </a:clrTo>
            </a:clrChange>
          </a:blip>
          <a:srcRect b="75966"/>
          <a:stretch>
            <a:fillRect/>
          </a:stretch>
        </p:blipFill>
        <p:spPr>
          <a:xfrm>
            <a:off x="2413000" y="1055370"/>
            <a:ext cx="5701665" cy="1936750"/>
          </a:xfrm>
          <a:prstGeom prst="rect">
            <a:avLst/>
          </a:prstGeom>
        </p:spPr>
      </p:pic>
      <p:pic>
        <p:nvPicPr>
          <p:cNvPr id="11" name="图片 16"/>
          <p:cNvPicPr>
            <a:picLocks noChangeAspect="1"/>
          </p:cNvPicPr>
          <p:nvPr/>
        </p:nvPicPr>
        <p:blipFill>
          <a:blip r:embed="rId4">
            <a:clrChange>
              <a:clrFrom>
                <a:srgbClr val="FFFFFF">
                  <a:alpha val="100000"/>
                </a:srgbClr>
              </a:clrFrom>
              <a:clrTo>
                <a:srgbClr val="FFFFFF">
                  <a:alpha val="100000"/>
                  <a:alpha val="0"/>
                </a:srgbClr>
              </a:clrTo>
            </a:clrChange>
          </a:blip>
          <a:srcRect t="43899" b="27218"/>
          <a:stretch>
            <a:fillRect/>
          </a:stretch>
        </p:blipFill>
        <p:spPr>
          <a:xfrm>
            <a:off x="4658360" y="3186430"/>
            <a:ext cx="7205345" cy="2940685"/>
          </a:xfrm>
          <a:prstGeom prst="rect">
            <a:avLst/>
          </a:prstGeom>
        </p:spPr>
      </p:pic>
      <p:grpSp>
        <p:nvGrpSpPr>
          <p:cNvPr id="17" name="组合 16"/>
          <p:cNvGrpSpPr/>
          <p:nvPr/>
        </p:nvGrpSpPr>
        <p:grpSpPr>
          <a:xfrm>
            <a:off x="7233285" y="1316990"/>
            <a:ext cx="4756785" cy="1066165"/>
            <a:chOff x="11343" y="2586"/>
            <a:chExt cx="7491" cy="1679"/>
          </a:xfrm>
        </p:grpSpPr>
        <p:pic>
          <p:nvPicPr>
            <p:cNvPr id="9" name="图片 16"/>
            <p:cNvPicPr>
              <a:picLocks noChangeAspect="1"/>
            </p:cNvPicPr>
            <p:nvPr/>
          </p:nvPicPr>
          <p:blipFill>
            <a:blip r:embed="rId4">
              <a:clrChange>
                <a:clrFrom>
                  <a:srgbClr val="FFFFFF">
                    <a:alpha val="100000"/>
                  </a:srgbClr>
                </a:clrFrom>
                <a:clrTo>
                  <a:srgbClr val="FFFFFF">
                    <a:alpha val="100000"/>
                    <a:alpha val="0"/>
                  </a:srgbClr>
                </a:clrTo>
              </a:clrChange>
            </a:blip>
            <a:srcRect t="23983" r="8300" b="61471"/>
            <a:stretch>
              <a:fillRect/>
            </a:stretch>
          </p:blipFill>
          <p:spPr>
            <a:xfrm>
              <a:off x="11343" y="2586"/>
              <a:ext cx="7491" cy="1679"/>
            </a:xfrm>
            <a:prstGeom prst="rect">
              <a:avLst/>
            </a:prstGeom>
          </p:spPr>
        </p:pic>
        <p:cxnSp>
          <p:nvCxnSpPr>
            <p:cNvPr id="15" name="直接连接符 14"/>
            <p:cNvCxnSpPr/>
            <p:nvPr/>
          </p:nvCxnSpPr>
          <p:spPr>
            <a:xfrm flipH="1">
              <a:off x="13155" y="2625"/>
              <a:ext cx="23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 name="图片 16"/>
          <p:cNvPicPr>
            <a:picLocks noChangeAspect="1"/>
          </p:cNvPicPr>
          <p:nvPr/>
        </p:nvPicPr>
        <p:blipFill>
          <a:blip r:embed="rId4">
            <a:clrChange>
              <a:clrFrom>
                <a:srgbClr val="FFFFFF">
                  <a:alpha val="100000"/>
                </a:srgbClr>
              </a:clrFrom>
              <a:clrTo>
                <a:srgbClr val="FFFFFF">
                  <a:alpha val="100000"/>
                  <a:alpha val="0"/>
                </a:srgbClr>
              </a:clrTo>
            </a:clrChange>
          </a:blip>
          <a:srcRect l="29745" t="38242" r="16755" b="55688"/>
          <a:stretch>
            <a:fillRect/>
          </a:stretch>
        </p:blipFill>
        <p:spPr>
          <a:xfrm>
            <a:off x="8713470" y="2486660"/>
            <a:ext cx="2887345" cy="462915"/>
          </a:xfrm>
          <a:prstGeom prst="rect">
            <a:avLst/>
          </a:prstGeom>
        </p:spPr>
      </p:pic>
      <p:grpSp>
        <p:nvGrpSpPr>
          <p:cNvPr id="20" name="组合 19"/>
          <p:cNvGrpSpPr/>
          <p:nvPr/>
        </p:nvGrpSpPr>
        <p:grpSpPr>
          <a:xfrm>
            <a:off x="1814195" y="4324350"/>
            <a:ext cx="3809365" cy="1939925"/>
            <a:chOff x="2857" y="6810"/>
            <a:chExt cx="5999" cy="3055"/>
          </a:xfrm>
        </p:grpSpPr>
        <p:pic>
          <p:nvPicPr>
            <p:cNvPr id="3" name="图片 16"/>
            <p:cNvPicPr>
              <a:picLocks noChangeAspect="1"/>
            </p:cNvPicPr>
            <p:nvPr/>
          </p:nvPicPr>
          <p:blipFill>
            <a:blip r:embed="rId4">
              <a:clrChange>
                <a:clrFrom>
                  <a:srgbClr val="FFFFFF">
                    <a:alpha val="100000"/>
                  </a:srgbClr>
                </a:clrFrom>
                <a:clrTo>
                  <a:srgbClr val="FFFFFF">
                    <a:alpha val="100000"/>
                    <a:alpha val="0"/>
                  </a:srgbClr>
                </a:clrTo>
              </a:clrChange>
            </a:blip>
            <a:srcRect l="21349" t="72156" r="17271"/>
            <a:stretch>
              <a:fillRect/>
            </a:stretch>
          </p:blipFill>
          <p:spPr>
            <a:xfrm>
              <a:off x="2857" y="6810"/>
              <a:ext cx="4766" cy="3055"/>
            </a:xfrm>
            <a:prstGeom prst="rect">
              <a:avLst/>
            </a:prstGeom>
          </p:spPr>
        </p:pic>
        <p:cxnSp>
          <p:nvCxnSpPr>
            <p:cNvPr id="19" name="直接连接符 18"/>
            <p:cNvCxnSpPr/>
            <p:nvPr/>
          </p:nvCxnSpPr>
          <p:spPr>
            <a:xfrm flipH="1">
              <a:off x="5099" y="6858"/>
              <a:ext cx="3757" cy="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圆角矩形 12"/>
          <p:cNvSpPr/>
          <p:nvPr/>
        </p:nvSpPr>
        <p:spPr>
          <a:xfrm>
            <a:off x="2240280" y="971550"/>
            <a:ext cx="6085840" cy="2103755"/>
          </a:xfrm>
          <a:prstGeom prst="roundRect">
            <a:avLst/>
          </a:prstGeom>
          <a:noFill/>
          <a:ln w="28575">
            <a:solidFill>
              <a:schemeClr val="bg2">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684520" y="3186430"/>
            <a:ext cx="6305550" cy="3178175"/>
          </a:xfrm>
          <a:prstGeom prst="roundRect">
            <a:avLst>
              <a:gd name="adj" fmla="val 12827"/>
            </a:avLst>
          </a:prstGeom>
          <a:noFill/>
          <a:ln w="28575">
            <a:solidFill>
              <a:schemeClr val="bg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stretch>
            <a:fillRect/>
          </a:stretch>
        </p:blipFill>
        <p:spPr>
          <a:xfrm>
            <a:off x="6127408" y="1079500"/>
            <a:ext cx="2016149" cy="563216"/>
          </a:xfrm>
          <a:prstGeom prst="rect">
            <a:avLst/>
          </a:prstGeom>
        </p:spPr>
      </p:pic>
      <p:pic>
        <p:nvPicPr>
          <p:cNvPr id="22" name="图片 21"/>
          <p:cNvPicPr>
            <a:picLocks noChangeAspect="1"/>
          </p:cNvPicPr>
          <p:nvPr/>
        </p:nvPicPr>
        <p:blipFill>
          <a:blip r:embed="rId6"/>
          <a:stretch>
            <a:fillRect/>
          </a:stretch>
        </p:blipFill>
        <p:spPr>
          <a:xfrm>
            <a:off x="10157141" y="3197707"/>
            <a:ext cx="1557063" cy="567079"/>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10</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000" b="1" dirty="0">
                <a:solidFill>
                  <a:schemeClr val="tx2">
                    <a:lumMod val="50000"/>
                    <a:lumOff val="50000"/>
                  </a:schemeClr>
                </a:solidFill>
              </a:rPr>
              <a:t>——1.</a:t>
            </a:r>
            <a:r>
              <a:rPr lang="zh-CN" altLang="en-US" sz="2000" b="1" dirty="0">
                <a:solidFill>
                  <a:schemeClr val="tx2">
                    <a:lumMod val="50000"/>
                    <a:lumOff val="50000"/>
                  </a:schemeClr>
                </a:solidFill>
              </a:rPr>
              <a:t>样本特征向量提取</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9" name="图片 19"/>
          <p:cNvPicPr>
            <a:picLocks noChangeAspect="1"/>
          </p:cNvPicPr>
          <p:nvPr/>
        </p:nvPicPr>
        <p:blipFill>
          <a:blip r:embed="rId4"/>
          <a:stretch>
            <a:fillRect/>
          </a:stretch>
        </p:blipFill>
        <p:spPr>
          <a:xfrm>
            <a:off x="8077835" y="1289685"/>
            <a:ext cx="3583940" cy="2134870"/>
          </a:xfrm>
          <a:prstGeom prst="rect">
            <a:avLst/>
          </a:prstGeom>
          <a:effectLst>
            <a:outerShdw blurRad="50800" dist="38100" dir="2700000" algn="tl" rotWithShape="0">
              <a:prstClr val="black">
                <a:alpha val="40000"/>
              </a:prstClr>
            </a:outerShdw>
          </a:effectLst>
        </p:spPr>
      </p:pic>
      <p:sp>
        <p:nvSpPr>
          <p:cNvPr id="17" name="文本框 16"/>
          <p:cNvSpPr txBox="1"/>
          <p:nvPr/>
        </p:nvSpPr>
        <p:spPr>
          <a:xfrm>
            <a:off x="2876232" y="1303667"/>
            <a:ext cx="5264150" cy="646331"/>
          </a:xfrm>
          <a:prstGeom prst="rect">
            <a:avLst/>
          </a:prstGeom>
          <a:noFill/>
        </p:spPr>
        <p:txBody>
          <a:bodyPr wrap="square" rtlCol="0">
            <a:spAutoFit/>
          </a:bodyPr>
          <a:lstStyle/>
          <a:p>
            <a:r>
              <a:rPr lang="zh-CN" altLang="en-US" dirty="0"/>
              <a:t>使用第一层struct</a:t>
            </a:r>
            <a:r>
              <a:rPr lang="en-US" altLang="zh-CN" dirty="0" err="1"/>
              <a:t>ure</a:t>
            </a:r>
            <a:r>
              <a:rPr lang="zh-CN" altLang="en-US" dirty="0"/>
              <a:t>2vec网络进行样本函数特征提取</a:t>
            </a:r>
          </a:p>
        </p:txBody>
      </p:sp>
      <p:sp>
        <p:nvSpPr>
          <p:cNvPr id="9" name="文本框 8"/>
          <p:cNvSpPr txBox="1"/>
          <p:nvPr/>
        </p:nvSpPr>
        <p:spPr>
          <a:xfrm>
            <a:off x="2876232" y="4570267"/>
            <a:ext cx="5014595" cy="645160"/>
          </a:xfrm>
          <a:prstGeom prst="rect">
            <a:avLst/>
          </a:prstGeom>
          <a:noFill/>
        </p:spPr>
        <p:txBody>
          <a:bodyPr wrap="square" rtlCol="0">
            <a:spAutoFit/>
          </a:bodyPr>
          <a:lstStyle/>
          <a:p>
            <a:r>
              <a:rPr lang="zh-CN" altLang="en-US" dirty="0"/>
              <a:t>构建带有属性的函数调用流图(AFCG)，并使用第二层struct</a:t>
            </a:r>
            <a:r>
              <a:rPr lang="en-US" altLang="zh-CN" dirty="0" err="1"/>
              <a:t>ure</a:t>
            </a:r>
            <a:r>
              <a:rPr lang="zh-CN" altLang="en-US" dirty="0"/>
              <a:t>2vec网络得到样本特征向量</a:t>
            </a:r>
          </a:p>
        </p:txBody>
      </p:sp>
      <p:pic>
        <p:nvPicPr>
          <p:cNvPr id="21" name="图片 21"/>
          <p:cNvPicPr>
            <a:picLocks noChangeAspect="1"/>
          </p:cNvPicPr>
          <p:nvPr/>
        </p:nvPicPr>
        <p:blipFill>
          <a:blip r:embed="rId5"/>
          <a:stretch>
            <a:fillRect/>
          </a:stretch>
        </p:blipFill>
        <p:spPr>
          <a:xfrm>
            <a:off x="8077835" y="3550285"/>
            <a:ext cx="3583940" cy="1995170"/>
          </a:xfrm>
          <a:prstGeom prst="rect">
            <a:avLst/>
          </a:prstGeom>
          <a:effectLst>
            <a:outerShdw blurRad="50800" dist="38100" dir="2700000" algn="tl" rotWithShape="0">
              <a:prstClr val="black">
                <a:alpha val="40000"/>
              </a:prstClr>
            </a:outerShdw>
          </a:effectLst>
        </p:spPr>
      </p:pic>
      <p:pic>
        <p:nvPicPr>
          <p:cNvPr id="22" name="图片 2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956242" y="1820961"/>
            <a:ext cx="3849559" cy="1855908"/>
          </a:xfrm>
          <a:prstGeom prst="rect">
            <a:avLst/>
          </a:prstGeom>
        </p:spPr>
      </p:pic>
      <p:sp>
        <p:nvSpPr>
          <p:cNvPr id="25" name="环形箭头 24"/>
          <p:cNvSpPr/>
          <p:nvPr/>
        </p:nvSpPr>
        <p:spPr>
          <a:xfrm rot="5580000">
            <a:off x="11393170" y="3303270"/>
            <a:ext cx="731520" cy="568960"/>
          </a:xfrm>
          <a:prstGeom prst="circularArrow">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文本框 25"/>
          <p:cNvSpPr txBox="1"/>
          <p:nvPr/>
        </p:nvSpPr>
        <p:spPr>
          <a:xfrm>
            <a:off x="10739755" y="1442085"/>
            <a:ext cx="868045" cy="306705"/>
          </a:xfrm>
          <a:prstGeom prst="rect">
            <a:avLst/>
          </a:prstGeom>
          <a:noFill/>
        </p:spPr>
        <p:txBody>
          <a:bodyPr wrap="square" rtlCol="0">
            <a:spAutoFit/>
          </a:bodyPr>
          <a:lstStyle/>
          <a:p>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FCG</a:t>
            </a:r>
            <a:r>
              <a:rPr lang="zh-CN" altLang="en-US" sz="1400">
                <a:latin typeface="Times New Roman" panose="02020603050405020304" charset="0"/>
                <a:cs typeface="Times New Roman" panose="02020603050405020304" charset="0"/>
              </a:rPr>
              <a:t>）</a:t>
            </a:r>
          </a:p>
        </p:txBody>
      </p:sp>
      <p:sp>
        <p:nvSpPr>
          <p:cNvPr id="27" name="文本框 26"/>
          <p:cNvSpPr txBox="1"/>
          <p:nvPr/>
        </p:nvSpPr>
        <p:spPr>
          <a:xfrm>
            <a:off x="10636885" y="3597275"/>
            <a:ext cx="868045" cy="307777"/>
          </a:xfrm>
          <a:prstGeom prst="rect">
            <a:avLst/>
          </a:prstGeom>
          <a:noFill/>
        </p:spPr>
        <p:txBody>
          <a:bodyPr wrap="square" rtlCol="0">
            <a:spAutoFit/>
          </a:bodyPr>
          <a:lstStyle/>
          <a:p>
            <a:r>
              <a:rPr lang="zh-CN" altLang="en-US" sz="1400" dirty="0">
                <a:latin typeface="Times New Roman" panose="02020603050405020304" charset="0"/>
                <a:cs typeface="Times New Roman" panose="02020603050405020304" charset="0"/>
              </a:rPr>
              <a:t>（</a:t>
            </a:r>
            <a:r>
              <a:rPr lang="en-US" altLang="zh-CN" sz="1400" dirty="0">
                <a:latin typeface="Times New Roman" panose="02020603050405020304" charset="0"/>
                <a:cs typeface="Times New Roman" panose="02020603050405020304" charset="0"/>
              </a:rPr>
              <a:t>AFCG</a:t>
            </a:r>
            <a:r>
              <a:rPr lang="zh-CN" altLang="en-US" sz="1400" dirty="0">
                <a:latin typeface="Times New Roman" panose="02020603050405020304" charset="0"/>
                <a:cs typeface="Times New Roman" panose="02020603050405020304" charset="0"/>
              </a:rPr>
              <a:t>）</a:t>
            </a:r>
          </a:p>
        </p:txBody>
      </p:sp>
      <p:sp>
        <p:nvSpPr>
          <p:cNvPr id="24" name="燕尾形 23"/>
          <p:cNvSpPr/>
          <p:nvPr/>
        </p:nvSpPr>
        <p:spPr>
          <a:xfrm>
            <a:off x="2674281" y="1343672"/>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燕尾形 27"/>
          <p:cNvSpPr/>
          <p:nvPr/>
        </p:nvSpPr>
        <p:spPr>
          <a:xfrm>
            <a:off x="2674280" y="4604557"/>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11</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166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000" b="1" dirty="0">
                <a:solidFill>
                  <a:schemeClr val="tx2">
                    <a:lumMod val="50000"/>
                    <a:lumOff val="50000"/>
                  </a:schemeClr>
                </a:solidFill>
              </a:rPr>
              <a:t>——2.</a:t>
            </a:r>
            <a:r>
              <a:rPr lang="zh-CN" altLang="en-US" sz="2000" b="1" dirty="0">
                <a:solidFill>
                  <a:schemeClr val="tx2">
                    <a:lumMod val="50000"/>
                    <a:lumOff val="50000"/>
                  </a:schemeClr>
                </a:solidFill>
              </a:rPr>
              <a:t>相似性计算和同源判定</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5" name="文本框 14"/>
          <p:cNvSpPr txBox="1"/>
          <p:nvPr/>
        </p:nvSpPr>
        <p:spPr>
          <a:xfrm>
            <a:off x="2598737" y="2509724"/>
            <a:ext cx="5264150" cy="368300"/>
          </a:xfrm>
          <a:prstGeom prst="rect">
            <a:avLst/>
          </a:prstGeom>
          <a:noFill/>
        </p:spPr>
        <p:txBody>
          <a:bodyPr wrap="square" rtlCol="0">
            <a:spAutoFit/>
          </a:bodyPr>
          <a:lstStyle/>
          <a:p>
            <a:r>
              <a:rPr lang="zh-CN" altLang="en-US" dirty="0"/>
              <a:t>样本相似性计算</a:t>
            </a:r>
          </a:p>
        </p:txBody>
      </p:sp>
      <p:sp>
        <p:nvSpPr>
          <p:cNvPr id="18" name="文本框 17"/>
          <p:cNvSpPr txBox="1"/>
          <p:nvPr/>
        </p:nvSpPr>
        <p:spPr>
          <a:xfrm>
            <a:off x="2598737" y="3924962"/>
            <a:ext cx="5264150" cy="368300"/>
          </a:xfrm>
          <a:prstGeom prst="rect">
            <a:avLst/>
          </a:prstGeom>
          <a:noFill/>
        </p:spPr>
        <p:txBody>
          <a:bodyPr wrap="square" rtlCol="0">
            <a:spAutoFit/>
          </a:bodyPr>
          <a:lstStyle/>
          <a:p>
            <a:r>
              <a:rPr lang="zh-CN" altLang="en-US" dirty="0"/>
              <a:t>同源判定</a:t>
            </a:r>
            <a:r>
              <a:rPr lang="en-US" altLang="zh-CN" dirty="0"/>
              <a:t> </a:t>
            </a:r>
            <a:r>
              <a:rPr lang="zh-CN" altLang="en-US" sz="1600" dirty="0"/>
              <a:t>(KNN，K-NearestNeighbor)</a:t>
            </a:r>
          </a:p>
        </p:txBody>
      </p:sp>
      <p:pic>
        <p:nvPicPr>
          <p:cNvPr id="23" name="图片 2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371268" y="2849154"/>
            <a:ext cx="4178762" cy="769351"/>
          </a:xfrm>
          <a:prstGeom prst="rect">
            <a:avLst/>
          </a:prstGeom>
        </p:spPr>
      </p:pic>
      <p:sp>
        <p:nvSpPr>
          <p:cNvPr id="17" name="文本框 16"/>
          <p:cNvSpPr txBox="1"/>
          <p:nvPr/>
        </p:nvSpPr>
        <p:spPr>
          <a:xfrm>
            <a:off x="2598737" y="1581615"/>
            <a:ext cx="5264150" cy="368300"/>
          </a:xfrm>
          <a:prstGeom prst="rect">
            <a:avLst/>
          </a:prstGeom>
          <a:noFill/>
        </p:spPr>
        <p:txBody>
          <a:bodyPr wrap="square" rtlCol="0">
            <a:spAutoFit/>
          </a:bodyPr>
          <a:lstStyle/>
          <a:p>
            <a:r>
              <a:rPr lang="zh-CN" altLang="en-US" dirty="0"/>
              <a:t>针对已知家族样本构造家族溯源特征库</a:t>
            </a:r>
          </a:p>
        </p:txBody>
      </p:sp>
      <p:pic>
        <p:nvPicPr>
          <p:cNvPr id="3" name="图片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87477" y="946742"/>
            <a:ext cx="5295900" cy="5343525"/>
          </a:xfrm>
          <a:prstGeom prst="rect">
            <a:avLst/>
          </a:prstGeom>
        </p:spPr>
      </p:pic>
      <p:sp>
        <p:nvSpPr>
          <p:cNvPr id="20" name="燕尾形 19"/>
          <p:cNvSpPr/>
          <p:nvPr/>
        </p:nvSpPr>
        <p:spPr>
          <a:xfrm>
            <a:off x="2371268" y="162162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2380227" y="2520859"/>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燕尾形 21"/>
          <p:cNvSpPr/>
          <p:nvPr/>
        </p:nvSpPr>
        <p:spPr>
          <a:xfrm>
            <a:off x="2371267" y="3964967"/>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12</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恶意样本函数粒度知识库</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7" name="文本框 16"/>
          <p:cNvSpPr txBox="1"/>
          <p:nvPr/>
        </p:nvSpPr>
        <p:spPr>
          <a:xfrm>
            <a:off x="2752090" y="1045845"/>
            <a:ext cx="8598535" cy="1476375"/>
          </a:xfrm>
          <a:prstGeom prst="rect">
            <a:avLst/>
          </a:prstGeom>
          <a:noFill/>
        </p:spPr>
        <p:txBody>
          <a:bodyPr wrap="square" rtlCol="0">
            <a:spAutoFit/>
          </a:bodyPr>
          <a:lstStyle/>
          <a:p>
            <a:pPr indent="457200" fontAlgn="auto"/>
            <a:r>
              <a:rPr lang="zh-CN" altLang="en-US" dirty="0"/>
              <a:t>针对已经分析过的样本构建了</a:t>
            </a:r>
            <a:r>
              <a:rPr lang="zh-CN" altLang="en-US" b="1" dirty="0"/>
              <a:t>已分析恶意样本函数粒度知识库</a:t>
            </a:r>
            <a:r>
              <a:rPr lang="zh-CN" altLang="en-US" dirty="0"/>
              <a:t>，提供给分析者函数级别的恶意样本情报，避免重复性劳动。</a:t>
            </a:r>
          </a:p>
          <a:p>
            <a:pPr indent="457200" fontAlgn="auto"/>
            <a:endParaRPr lang="zh-CN" altLang="en-US" dirty="0"/>
          </a:p>
          <a:p>
            <a:pPr indent="457200" fontAlgn="auto"/>
            <a:r>
              <a:rPr lang="zh-CN" altLang="en-US" dirty="0"/>
              <a:t>在双层struct</a:t>
            </a:r>
            <a:r>
              <a:rPr lang="en-US" altLang="zh-CN" dirty="0" err="1"/>
              <a:t>ure</a:t>
            </a:r>
            <a:r>
              <a:rPr lang="zh-CN" altLang="en-US" dirty="0"/>
              <a:t>2vec图神经网络家族溯源过程中，我们可以获取到</a:t>
            </a:r>
            <a:r>
              <a:rPr lang="zh-CN" altLang="en-US" b="1" dirty="0"/>
              <a:t>恶意样本各个函数的7维函数特征向量</a:t>
            </a:r>
            <a:r>
              <a:rPr lang="zh-CN" altLang="en-US" dirty="0"/>
              <a:t>，这里我可以利用该函数级特征。</a:t>
            </a:r>
          </a:p>
        </p:txBody>
      </p:sp>
      <p:pic>
        <p:nvPicPr>
          <p:cNvPr id="86" name="图片 86"/>
          <p:cNvPicPr>
            <a:picLocks noChangeAspect="1"/>
          </p:cNvPicPr>
          <p:nvPr/>
        </p:nvPicPr>
        <p:blipFill>
          <a:blip r:embed="rId4"/>
          <a:stretch>
            <a:fillRect/>
          </a:stretch>
        </p:blipFill>
        <p:spPr>
          <a:xfrm>
            <a:off x="4156075" y="2945130"/>
            <a:ext cx="7194550" cy="3698240"/>
          </a:xfrm>
          <a:prstGeom prst="rect">
            <a:avLst/>
          </a:prstGeom>
        </p:spPr>
      </p:pic>
      <p:sp>
        <p:nvSpPr>
          <p:cNvPr id="24" name="文本框 23"/>
          <p:cNvSpPr txBox="1"/>
          <p:nvPr/>
        </p:nvSpPr>
        <p:spPr>
          <a:xfrm>
            <a:off x="2172970" y="3034030"/>
            <a:ext cx="1828800" cy="645160"/>
          </a:xfrm>
          <a:prstGeom prst="rect">
            <a:avLst/>
          </a:prstGeom>
          <a:noFill/>
        </p:spPr>
        <p:txBody>
          <a:bodyPr wrap="square" rtlCol="0">
            <a:spAutoFit/>
          </a:bodyPr>
          <a:lstStyle/>
          <a:p>
            <a:r>
              <a:rPr lang="zh-CN" altLang="en-US" dirty="0">
                <a:sym typeface="+mn-ea"/>
              </a:rPr>
              <a:t>已分析的样本中的如下信息入库：</a:t>
            </a:r>
            <a:endParaRPr lang="zh-CN" altLang="en-US" dirty="0"/>
          </a:p>
        </p:txBody>
      </p:sp>
      <p:sp>
        <p:nvSpPr>
          <p:cNvPr id="26" name="圆角矩形 25"/>
          <p:cNvSpPr/>
          <p:nvPr/>
        </p:nvSpPr>
        <p:spPr>
          <a:xfrm>
            <a:off x="2205990" y="376999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家族信息</a:t>
            </a:r>
          </a:p>
        </p:txBody>
      </p:sp>
      <p:sp>
        <p:nvSpPr>
          <p:cNvPr id="27" name="圆角矩形 26"/>
          <p:cNvSpPr/>
          <p:nvPr/>
        </p:nvSpPr>
        <p:spPr>
          <a:xfrm>
            <a:off x="2205990" y="436943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样本信息</a:t>
            </a:r>
          </a:p>
        </p:txBody>
      </p:sp>
      <p:sp>
        <p:nvSpPr>
          <p:cNvPr id="28" name="圆角矩形 27"/>
          <p:cNvSpPr/>
          <p:nvPr/>
        </p:nvSpPr>
        <p:spPr>
          <a:xfrm>
            <a:off x="2205990" y="496887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函数信息</a:t>
            </a:r>
          </a:p>
        </p:txBody>
      </p:sp>
      <p:sp>
        <p:nvSpPr>
          <p:cNvPr id="29" name="圆角矩形 28"/>
          <p:cNvSpPr/>
          <p:nvPr/>
        </p:nvSpPr>
        <p:spPr>
          <a:xfrm>
            <a:off x="2205990" y="556831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函数特征向量</a:t>
            </a:r>
          </a:p>
        </p:txBody>
      </p:sp>
      <p:sp>
        <p:nvSpPr>
          <p:cNvPr id="30" name="圆角矩形 29"/>
          <p:cNvSpPr/>
          <p:nvPr/>
        </p:nvSpPr>
        <p:spPr>
          <a:xfrm>
            <a:off x="2205990" y="6167755"/>
            <a:ext cx="1795780" cy="403225"/>
          </a:xfrm>
          <a:prstGeom prst="roundRect">
            <a:avLst/>
          </a:prstGeom>
          <a:noFill/>
          <a:ln>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2"/>
                </a:solidFill>
              </a:rPr>
              <a:t>分析注释</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13</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IDA辅助分析插件CheckFuncSimilarity</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7" name="文本框 16"/>
          <p:cNvSpPr txBox="1"/>
          <p:nvPr/>
        </p:nvSpPr>
        <p:spPr>
          <a:xfrm>
            <a:off x="2752090" y="1099185"/>
            <a:ext cx="8598535" cy="645160"/>
          </a:xfrm>
          <a:prstGeom prst="rect">
            <a:avLst/>
          </a:prstGeom>
          <a:noFill/>
        </p:spPr>
        <p:txBody>
          <a:bodyPr wrap="square" rtlCol="0">
            <a:spAutoFit/>
          </a:bodyPr>
          <a:lstStyle/>
          <a:p>
            <a:pPr indent="457200" fontAlgn="auto"/>
            <a:r>
              <a:rPr lang="zh-CN" altLang="en-US"/>
              <a:t>插件可以自动化完成当前分析者所分析函数在已分析恶意样本函数粒度知识库中的函数相似性比对及</a:t>
            </a:r>
            <a:r>
              <a:rPr lang="zh-CN" altLang="en-US" b="1"/>
              <a:t>高相似度函数注释同步</a:t>
            </a:r>
            <a:r>
              <a:rPr lang="zh-CN" altLang="en-US"/>
              <a:t>。</a:t>
            </a:r>
          </a:p>
        </p:txBody>
      </p:sp>
      <p:pic>
        <p:nvPicPr>
          <p:cNvPr id="91" name="图片 91"/>
          <p:cNvPicPr>
            <a:picLocks noChangeAspect="1"/>
          </p:cNvPicPr>
          <p:nvPr/>
        </p:nvPicPr>
        <p:blipFill>
          <a:blip r:embed="rId4"/>
          <a:stretch>
            <a:fillRect/>
          </a:stretch>
        </p:blipFill>
        <p:spPr>
          <a:xfrm>
            <a:off x="2751773" y="1791653"/>
            <a:ext cx="3504565" cy="551815"/>
          </a:xfrm>
          <a:prstGeom prst="rect">
            <a:avLst/>
          </a:prstGeom>
        </p:spPr>
      </p:pic>
      <p:pic>
        <p:nvPicPr>
          <p:cNvPr id="93" name="图片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2090" y="2679065"/>
            <a:ext cx="7484110" cy="3419475"/>
          </a:xfrm>
          <a:prstGeom prst="rect">
            <a:avLst/>
          </a:prstGeom>
          <a:effectLst>
            <a:outerShdw blurRad="50800" dist="38100" dir="10800000" algn="r" rotWithShape="0">
              <a:prstClr val="black">
                <a:alpha val="40000"/>
              </a:prstClr>
            </a:outerShdw>
          </a:effectLst>
        </p:spPr>
      </p:pic>
      <p:pic>
        <p:nvPicPr>
          <p:cNvPr id="94" name="图片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875" y="3676650"/>
            <a:ext cx="4508500" cy="2596515"/>
          </a:xfrm>
          <a:prstGeom prst="rect">
            <a:avLst/>
          </a:prstGeom>
          <a:ln w="19050">
            <a:solidFill>
              <a:schemeClr val="tx2">
                <a:lumMod val="50000"/>
                <a:lumOff val="50000"/>
              </a:schemeClr>
            </a:solidFill>
          </a:ln>
        </p:spPr>
      </p:pic>
      <p:sp>
        <p:nvSpPr>
          <p:cNvPr id="3" name="矩形 2"/>
          <p:cNvSpPr/>
          <p:nvPr/>
        </p:nvSpPr>
        <p:spPr>
          <a:xfrm>
            <a:off x="4888230" y="2049780"/>
            <a:ext cx="1384300" cy="323850"/>
          </a:xfrm>
          <a:prstGeom prst="rect">
            <a:avLst/>
          </a:prstGeom>
          <a:noFill/>
          <a:ln w="38100">
            <a:solidFill>
              <a:srgbClr val="FF525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13450" y="2929890"/>
            <a:ext cx="2443480" cy="297815"/>
          </a:xfrm>
          <a:prstGeom prst="rect">
            <a:avLst/>
          </a:prstGeom>
          <a:noFill/>
          <a:ln w="38100">
            <a:solidFill>
              <a:srgbClr val="FF525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771380" y="3858260"/>
            <a:ext cx="1992630" cy="323850"/>
          </a:xfrm>
          <a:prstGeom prst="rect">
            <a:avLst/>
          </a:prstGeom>
          <a:noFill/>
          <a:ln w="38100">
            <a:solidFill>
              <a:srgbClr val="FF525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环形箭头 8"/>
          <p:cNvSpPr/>
          <p:nvPr/>
        </p:nvSpPr>
        <p:spPr>
          <a:xfrm rot="2340000">
            <a:off x="6574790" y="2073275"/>
            <a:ext cx="741680" cy="497840"/>
          </a:xfrm>
          <a:prstGeom prst="circularArrow">
            <a:avLst>
              <a:gd name="adj1" fmla="val 5838"/>
              <a:gd name="adj2" fmla="val 1142319"/>
              <a:gd name="adj3" fmla="val 20515468"/>
              <a:gd name="adj4" fmla="val 10800000"/>
              <a:gd name="adj5" fmla="val 10424"/>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环形箭头 13"/>
          <p:cNvSpPr/>
          <p:nvPr/>
        </p:nvSpPr>
        <p:spPr>
          <a:xfrm rot="2340000">
            <a:off x="9770745" y="2907665"/>
            <a:ext cx="866775" cy="497840"/>
          </a:xfrm>
          <a:prstGeom prst="circularArrow">
            <a:avLst>
              <a:gd name="adj1" fmla="val 5838"/>
              <a:gd name="adj2" fmla="val 1142319"/>
              <a:gd name="adj3" fmla="val 20515468"/>
              <a:gd name="adj4" fmla="val 10800000"/>
              <a:gd name="adj5" fmla="val 10424"/>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3"/>
          <p:cNvPicPr>
            <a:picLocks noChangeAspect="1"/>
          </p:cNvPicPr>
          <p:nvPr/>
        </p:nvPicPr>
        <p:blipFill>
          <a:blip r:embed="rId3">
            <a:extLst>
              <a:ext uri="{28A0092B-C50C-407E-A947-70E740481C1C}">
                <a14:useLocalDpi xmlns:a14="http://schemas.microsoft.com/office/drawing/2010/main" val="0"/>
              </a:ext>
            </a:extLst>
          </a:blip>
          <a:srcRect/>
          <a:stretch/>
        </p:blipFill>
        <p:spPr>
          <a:xfrm>
            <a:off x="2296795" y="2255628"/>
            <a:ext cx="5081270" cy="3813593"/>
          </a:xfrm>
          <a:prstGeom prst="rect">
            <a:avLst/>
          </a:prstGeom>
        </p:spPr>
      </p:pic>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14</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基于特征</a:t>
            </a:r>
            <a:r>
              <a:rPr lang="en-US" altLang="zh-CN" sz="2400" b="1">
                <a:solidFill>
                  <a:schemeClr val="tx2">
                    <a:lumMod val="50000"/>
                    <a:lumOff val="50000"/>
                  </a:schemeClr>
                </a:solidFill>
              </a:rPr>
              <a:t>API</a:t>
            </a:r>
            <a:r>
              <a:rPr lang="zh-CN" altLang="en-US" sz="2400" b="1">
                <a:solidFill>
                  <a:schemeClr val="tx2">
                    <a:lumMod val="50000"/>
                    <a:lumOff val="50000"/>
                  </a:schemeClr>
                </a:solidFill>
              </a:rPr>
              <a:t>集合的自动划分模块</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7" name="文本框 16"/>
          <p:cNvSpPr txBox="1"/>
          <p:nvPr/>
        </p:nvSpPr>
        <p:spPr>
          <a:xfrm>
            <a:off x="2112645" y="4260215"/>
            <a:ext cx="1547495" cy="306705"/>
          </a:xfrm>
          <a:prstGeom prst="rect">
            <a:avLst/>
          </a:prstGeom>
          <a:noFill/>
        </p:spPr>
        <p:txBody>
          <a:bodyPr wrap="square" rtlCol="0">
            <a:spAutoFit/>
          </a:bodyPr>
          <a:lstStyle/>
          <a:p>
            <a:pPr indent="457200" fontAlgn="auto"/>
            <a:r>
              <a:rPr lang="zh-CN" altLang="en-US" sz="1400" b="1">
                <a:solidFill>
                  <a:schemeClr val="tx2">
                    <a:lumMod val="50000"/>
                    <a:lumOff val="50000"/>
                  </a:schemeClr>
                </a:solidFill>
              </a:rPr>
              <a:t>预处理流程</a:t>
            </a:r>
          </a:p>
        </p:txBody>
      </p:sp>
      <p:sp>
        <p:nvSpPr>
          <p:cNvPr id="9" name="文本框 8"/>
          <p:cNvSpPr txBox="1"/>
          <p:nvPr/>
        </p:nvSpPr>
        <p:spPr>
          <a:xfrm>
            <a:off x="2566035" y="1138555"/>
            <a:ext cx="8598535" cy="645160"/>
          </a:xfrm>
          <a:prstGeom prst="rect">
            <a:avLst/>
          </a:prstGeom>
          <a:noFill/>
        </p:spPr>
        <p:txBody>
          <a:bodyPr wrap="square" rtlCol="0">
            <a:spAutoFit/>
          </a:bodyPr>
          <a:lstStyle/>
          <a:p>
            <a:pPr indent="457200" fontAlgn="auto"/>
            <a:r>
              <a:rPr lang="zh-CN" altLang="en-US"/>
              <a:t>任务分配与管理模块的作用是对上传到服务器的恶意样本进行切割，将具有类似功能的函数归结到一个分析任务里，再下发到研究人员手中进行分析。</a:t>
            </a:r>
          </a:p>
        </p:txBody>
      </p:sp>
      <p:sp>
        <p:nvSpPr>
          <p:cNvPr id="14" name="文本框 13"/>
          <p:cNvSpPr txBox="1"/>
          <p:nvPr/>
        </p:nvSpPr>
        <p:spPr>
          <a:xfrm>
            <a:off x="8865235" y="2218055"/>
            <a:ext cx="2640330" cy="645160"/>
          </a:xfrm>
          <a:prstGeom prst="rect">
            <a:avLst/>
          </a:prstGeom>
          <a:noFill/>
        </p:spPr>
        <p:txBody>
          <a:bodyPr wrap="square" rtlCol="0">
            <a:spAutoFit/>
          </a:bodyPr>
          <a:lstStyle/>
          <a:p>
            <a:r>
              <a:rPr lang="zh-CN" altLang="en-US">
                <a:latin typeface="Calibri" panose="020F0502020204030204" charset="0"/>
              </a:rPr>
              <a:t>①</a:t>
            </a:r>
            <a:r>
              <a:rPr lang="zh-CN" altLang="en-US"/>
              <a:t>恶意样本预处理，</a:t>
            </a:r>
            <a:r>
              <a:rPr lang="en-US" altLang="zh-CN"/>
              <a:t> </a:t>
            </a:r>
            <a:r>
              <a:rPr lang="zh-CN" altLang="en-US"/>
              <a:t>生成调用图</a:t>
            </a:r>
          </a:p>
        </p:txBody>
      </p:sp>
      <p:sp>
        <p:nvSpPr>
          <p:cNvPr id="19" name="燕尾形 18"/>
          <p:cNvSpPr/>
          <p:nvPr/>
        </p:nvSpPr>
        <p:spPr>
          <a:xfrm>
            <a:off x="8450580" y="2258060"/>
            <a:ext cx="86360"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865235" y="3978275"/>
            <a:ext cx="2639695" cy="368300"/>
          </a:xfrm>
          <a:prstGeom prst="rect">
            <a:avLst/>
          </a:prstGeom>
          <a:noFill/>
        </p:spPr>
        <p:txBody>
          <a:bodyPr wrap="square" rtlCol="0">
            <a:spAutoFit/>
          </a:bodyPr>
          <a:lstStyle/>
          <a:p>
            <a:r>
              <a:rPr lang="zh-CN" altLang="en-US">
                <a:latin typeface="Calibri" panose="020F0502020204030204" charset="0"/>
              </a:rPr>
              <a:t>②</a:t>
            </a:r>
            <a:r>
              <a:rPr lang="zh-CN" altLang="en-US"/>
              <a:t>任务的划分与管理</a:t>
            </a:r>
          </a:p>
        </p:txBody>
      </p:sp>
      <p:sp>
        <p:nvSpPr>
          <p:cNvPr id="16" name="燕尾形 15"/>
          <p:cNvSpPr/>
          <p:nvPr/>
        </p:nvSpPr>
        <p:spPr>
          <a:xfrm>
            <a:off x="8450580" y="4018280"/>
            <a:ext cx="76200"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865235" y="5659120"/>
            <a:ext cx="2814955" cy="368300"/>
          </a:xfrm>
          <a:prstGeom prst="rect">
            <a:avLst/>
          </a:prstGeom>
          <a:noFill/>
        </p:spPr>
        <p:txBody>
          <a:bodyPr wrap="square" rtlCol="0">
            <a:spAutoFit/>
          </a:bodyPr>
          <a:lstStyle/>
          <a:p>
            <a:r>
              <a:rPr lang="zh-CN" altLang="en-US">
                <a:latin typeface="Calibri" panose="020F0502020204030204" charset="0"/>
              </a:rPr>
              <a:t>③</a:t>
            </a:r>
            <a:r>
              <a:rPr lang="zh-CN" altLang="en-US"/>
              <a:t>提交样本消息的处理</a:t>
            </a:r>
            <a:endParaRPr lang="zh-CN" altLang="en-US">
              <a:latin typeface="Calibri" panose="020F0502020204030204" charset="0"/>
            </a:endParaRPr>
          </a:p>
        </p:txBody>
      </p:sp>
      <p:sp>
        <p:nvSpPr>
          <p:cNvPr id="20" name="燕尾形 19"/>
          <p:cNvSpPr/>
          <p:nvPr/>
        </p:nvSpPr>
        <p:spPr>
          <a:xfrm>
            <a:off x="8450580" y="5699125"/>
            <a:ext cx="76200"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2620010" y="4064000"/>
            <a:ext cx="2697480" cy="196215"/>
          </a:xfrm>
          <a:prstGeom prst="rightArrow">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71435" y="4801870"/>
            <a:ext cx="435610" cy="1383665"/>
          </a:xfrm>
          <a:prstGeom prst="rect">
            <a:avLst/>
          </a:prstGeom>
          <a:noFill/>
        </p:spPr>
        <p:txBody>
          <a:bodyPr wrap="square" rtlCol="0">
            <a:spAutoFit/>
          </a:bodyPr>
          <a:lstStyle/>
          <a:p>
            <a:pPr indent="0" fontAlgn="auto"/>
            <a:r>
              <a:rPr lang="zh-CN" altLang="en-US" sz="1400" b="1">
                <a:solidFill>
                  <a:schemeClr val="tx2">
                    <a:lumMod val="50000"/>
                    <a:lumOff val="50000"/>
                  </a:schemeClr>
                </a:solidFill>
              </a:rPr>
              <a:t>任务分配流程</a:t>
            </a:r>
          </a:p>
        </p:txBody>
      </p:sp>
      <p:sp>
        <p:nvSpPr>
          <p:cNvPr id="24" name="右箭头 23"/>
          <p:cNvSpPr/>
          <p:nvPr/>
        </p:nvSpPr>
        <p:spPr>
          <a:xfrm rot="5400000">
            <a:off x="6215380" y="4882515"/>
            <a:ext cx="2697480" cy="196215"/>
          </a:xfrm>
          <a:prstGeom prst="rightArrow">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268970" y="1927225"/>
            <a:ext cx="3337560" cy="4422775"/>
          </a:xfrm>
          <a:prstGeom prst="roundRect">
            <a:avLst>
              <a:gd name="adj" fmla="val 4585"/>
            </a:avLst>
          </a:prstGeom>
          <a:noFill/>
          <a:ln w="28575">
            <a:solidFill>
              <a:schemeClr val="bg2">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15</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任务同步模块</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3" name="文本框 2"/>
          <p:cNvSpPr txBox="1"/>
          <p:nvPr/>
        </p:nvSpPr>
        <p:spPr>
          <a:xfrm>
            <a:off x="3062605" y="921385"/>
            <a:ext cx="1873885" cy="368300"/>
          </a:xfrm>
          <a:prstGeom prst="rect">
            <a:avLst/>
          </a:prstGeom>
          <a:noFill/>
        </p:spPr>
        <p:txBody>
          <a:bodyPr wrap="square" rtlCol="0">
            <a:spAutoFit/>
          </a:bodyPr>
          <a:lstStyle/>
          <a:p>
            <a:r>
              <a:rPr lang="zh-CN" altLang="en-US"/>
              <a:t>同步分析操作</a:t>
            </a:r>
          </a:p>
        </p:txBody>
      </p:sp>
      <p:sp>
        <p:nvSpPr>
          <p:cNvPr id="11" name="燕尾形 10"/>
          <p:cNvSpPr/>
          <p:nvPr/>
        </p:nvSpPr>
        <p:spPr>
          <a:xfrm>
            <a:off x="2647950" y="96139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4"/>
          <p:cNvPicPr>
            <a:picLocks noChangeAspect="1"/>
          </p:cNvPicPr>
          <p:nvPr/>
        </p:nvPicPr>
        <p:blipFill>
          <a:blip r:embed="rId4"/>
          <a:stretch>
            <a:fillRect/>
          </a:stretch>
        </p:blipFill>
        <p:spPr>
          <a:xfrm>
            <a:off x="2375535" y="1580515"/>
            <a:ext cx="4058920" cy="4773295"/>
          </a:xfrm>
          <a:prstGeom prst="rect">
            <a:avLst/>
          </a:prstGeom>
        </p:spPr>
      </p:pic>
      <p:sp>
        <p:nvSpPr>
          <p:cNvPr id="26" name="文本框 25"/>
          <p:cNvSpPr txBox="1"/>
          <p:nvPr/>
        </p:nvSpPr>
        <p:spPr>
          <a:xfrm>
            <a:off x="7466330" y="961390"/>
            <a:ext cx="1873885" cy="368300"/>
          </a:xfrm>
          <a:prstGeom prst="rect">
            <a:avLst/>
          </a:prstGeom>
          <a:noFill/>
        </p:spPr>
        <p:txBody>
          <a:bodyPr wrap="square" rtlCol="0">
            <a:spAutoFit/>
          </a:bodyPr>
          <a:lstStyle/>
          <a:p>
            <a:r>
              <a:rPr lang="zh-CN" altLang="en-US"/>
              <a:t>实时进度可视化</a:t>
            </a:r>
          </a:p>
        </p:txBody>
      </p:sp>
      <p:sp>
        <p:nvSpPr>
          <p:cNvPr id="27" name="燕尾形 26"/>
          <p:cNvSpPr/>
          <p:nvPr/>
        </p:nvSpPr>
        <p:spPr>
          <a:xfrm>
            <a:off x="7051675" y="100139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839710" y="1586865"/>
            <a:ext cx="3665220" cy="368300"/>
          </a:xfrm>
          <a:prstGeom prst="rect">
            <a:avLst/>
          </a:prstGeom>
          <a:noFill/>
        </p:spPr>
        <p:txBody>
          <a:bodyPr wrap="square" rtlCol="0">
            <a:spAutoFit/>
          </a:bodyPr>
          <a:lstStyle/>
          <a:p>
            <a:r>
              <a:rPr lang="zh-CN" altLang="en-US">
                <a:latin typeface="Calibri" panose="020F0502020204030204" charset="0"/>
              </a:rPr>
              <a:t>①</a:t>
            </a:r>
            <a:r>
              <a:rPr lang="zh-CN" altLang="en-US"/>
              <a:t>显示任务分配</a:t>
            </a:r>
          </a:p>
        </p:txBody>
      </p:sp>
      <p:sp>
        <p:nvSpPr>
          <p:cNvPr id="30" name="文本框 29"/>
          <p:cNvSpPr txBox="1"/>
          <p:nvPr/>
        </p:nvSpPr>
        <p:spPr>
          <a:xfrm>
            <a:off x="7853045" y="2010410"/>
            <a:ext cx="3664585" cy="368300"/>
          </a:xfrm>
          <a:prstGeom prst="rect">
            <a:avLst/>
          </a:prstGeom>
          <a:noFill/>
        </p:spPr>
        <p:txBody>
          <a:bodyPr wrap="square" rtlCol="0">
            <a:spAutoFit/>
          </a:bodyPr>
          <a:lstStyle/>
          <a:p>
            <a:r>
              <a:rPr lang="zh-CN" altLang="en-US">
                <a:latin typeface="Calibri" panose="020F0502020204030204" charset="0"/>
              </a:rPr>
              <a:t>②</a:t>
            </a:r>
            <a:r>
              <a:rPr lang="zh-CN" altLang="en-US"/>
              <a:t>显示任务进度</a:t>
            </a:r>
          </a:p>
        </p:txBody>
      </p:sp>
      <p:sp>
        <p:nvSpPr>
          <p:cNvPr id="31" name="文本框 30"/>
          <p:cNvSpPr txBox="1"/>
          <p:nvPr/>
        </p:nvSpPr>
        <p:spPr>
          <a:xfrm>
            <a:off x="7853045" y="2433955"/>
            <a:ext cx="3907790" cy="368300"/>
          </a:xfrm>
          <a:prstGeom prst="rect">
            <a:avLst/>
          </a:prstGeom>
          <a:noFill/>
        </p:spPr>
        <p:txBody>
          <a:bodyPr wrap="square" rtlCol="0">
            <a:spAutoFit/>
          </a:bodyPr>
          <a:lstStyle/>
          <a:p>
            <a:r>
              <a:rPr lang="zh-CN" altLang="en-US">
                <a:latin typeface="Calibri" panose="020F0502020204030204" charset="0"/>
              </a:rPr>
              <a:t>③点亮树标记完成</a:t>
            </a:r>
          </a:p>
        </p:txBody>
      </p:sp>
      <p:pic>
        <p:nvPicPr>
          <p:cNvPr id="104" name="图片 103"/>
          <p:cNvPicPr/>
          <p:nvPr/>
        </p:nvPicPr>
        <p:blipFill>
          <a:blip r:embed="rId5"/>
          <a:srcRect l="11800" t="8046" b="1917"/>
          <a:stretch>
            <a:fillRect/>
          </a:stretch>
        </p:blipFill>
        <p:spPr>
          <a:xfrm>
            <a:off x="6896735" y="3266440"/>
            <a:ext cx="4909185" cy="3088005"/>
          </a:xfrm>
          <a:prstGeom prst="rect">
            <a:avLst/>
          </a:prstGeom>
          <a:noFill/>
          <a:ln w="9525">
            <a:noFill/>
          </a:ln>
        </p:spPr>
      </p:pic>
      <p:cxnSp>
        <p:nvCxnSpPr>
          <p:cNvPr id="9" name="直接连接符 8"/>
          <p:cNvCxnSpPr/>
          <p:nvPr/>
        </p:nvCxnSpPr>
        <p:spPr>
          <a:xfrm flipH="1">
            <a:off x="6664960" y="757555"/>
            <a:ext cx="8255" cy="5500370"/>
          </a:xfrm>
          <a:prstGeom prst="line">
            <a:avLst/>
          </a:prstGeom>
          <a:ln w="28575">
            <a:solidFill>
              <a:schemeClr val="bg2">
                <a:lumMod val="85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16</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服务端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1" name="图片 10">
            <a:extLst>
              <a:ext uri="{FF2B5EF4-FFF2-40B4-BE49-F238E27FC236}">
                <a16:creationId xmlns:a16="http://schemas.microsoft.com/office/drawing/2014/main" id="{76DDAFA0-481D-AC0F-A2F9-A667555B6B67}"/>
              </a:ext>
            </a:extLst>
          </p:cNvPr>
          <p:cNvPicPr>
            <a:picLocks noChangeAspect="1"/>
          </p:cNvPicPr>
          <p:nvPr/>
        </p:nvPicPr>
        <p:blipFill>
          <a:blip r:embed="rId4"/>
          <a:stretch>
            <a:fillRect/>
          </a:stretch>
        </p:blipFill>
        <p:spPr>
          <a:xfrm>
            <a:off x="2984930" y="1162208"/>
            <a:ext cx="8357840" cy="4790123"/>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400110"/>
          </a:xfrm>
          <a:prstGeom prst="rect">
            <a:avLst/>
          </a:prstGeom>
          <a:noFill/>
        </p:spPr>
        <p:txBody>
          <a:bodyPr wrap="square" rtlCol="0">
            <a:spAutoFit/>
          </a:bodyPr>
          <a:lstStyle/>
          <a:p>
            <a:r>
              <a:rPr lang="en-US" altLang="zh-CN" sz="2000" b="1">
                <a:solidFill>
                  <a:schemeClr val="tx2">
                    <a:lumMod val="50000"/>
                    <a:lumOff val="50000"/>
                  </a:schemeClr>
                </a:solidFill>
                <a:latin typeface="微软雅黑" panose="020B0503020204020204" charset="-122"/>
                <a:ea typeface="微软雅黑" panose="020B0503020204020204" charset="-122"/>
              </a:rPr>
              <a:t>17</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服务端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1" name="图片 10">
            <a:extLst>
              <a:ext uri="{FF2B5EF4-FFF2-40B4-BE49-F238E27FC236}">
                <a16:creationId xmlns:a16="http://schemas.microsoft.com/office/drawing/2014/main" id="{DDB31FE3-4EF4-1793-42F8-8D1A035C66B0}"/>
              </a:ext>
            </a:extLst>
          </p:cNvPr>
          <p:cNvPicPr>
            <a:picLocks noChangeAspect="1"/>
          </p:cNvPicPr>
          <p:nvPr/>
        </p:nvPicPr>
        <p:blipFill>
          <a:blip r:embed="rId4"/>
          <a:stretch>
            <a:fillRect/>
          </a:stretch>
        </p:blipFill>
        <p:spPr>
          <a:xfrm>
            <a:off x="2905031" y="1138555"/>
            <a:ext cx="8173417" cy="4655697"/>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18</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服务端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3" name="图片 13"/>
          <p:cNvPicPr>
            <a:picLocks noChangeAspect="1"/>
          </p:cNvPicPr>
          <p:nvPr/>
        </p:nvPicPr>
        <p:blipFill>
          <a:blip r:embed="rId4"/>
          <a:stretch>
            <a:fillRect/>
          </a:stretch>
        </p:blipFill>
        <p:spPr>
          <a:xfrm>
            <a:off x="2375535" y="1017905"/>
            <a:ext cx="9129395" cy="524192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40011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01</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13" name="文本框 12"/>
          <p:cNvSpPr txBox="1"/>
          <p:nvPr/>
        </p:nvSpPr>
        <p:spPr>
          <a:xfrm>
            <a:off x="2959100" y="1033780"/>
            <a:ext cx="5264150" cy="368300"/>
          </a:xfrm>
          <a:prstGeom prst="rect">
            <a:avLst/>
          </a:prstGeom>
          <a:noFill/>
        </p:spPr>
        <p:txBody>
          <a:bodyPr wrap="square" rtlCol="0">
            <a:spAutoFit/>
          </a:bodyPr>
          <a:lstStyle/>
          <a:p>
            <a:r>
              <a:rPr lang="zh-CN" altLang="en-US" dirty="0"/>
              <a:t>恶意代码数量不断增长且复杂度不断上升</a:t>
            </a:r>
          </a:p>
        </p:txBody>
      </p:sp>
      <p:sp>
        <p:nvSpPr>
          <p:cNvPr id="20" name="燕尾形 19"/>
          <p:cNvSpPr/>
          <p:nvPr/>
        </p:nvSpPr>
        <p:spPr>
          <a:xfrm>
            <a:off x="2749550" y="107378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1"/>
          <p:cNvPicPr>
            <a:picLocks noChangeAspect="1"/>
          </p:cNvPicPr>
          <p:nvPr/>
        </p:nvPicPr>
        <p:blipFill>
          <a:blip r:embed="rId4"/>
          <a:stretch>
            <a:fillRect/>
          </a:stretch>
        </p:blipFill>
        <p:spPr>
          <a:xfrm>
            <a:off x="2637790" y="1953260"/>
            <a:ext cx="4090035" cy="3864610"/>
          </a:xfrm>
          <a:prstGeom prst="rect">
            <a:avLst/>
          </a:prstGeom>
          <a:effectLst>
            <a:outerShdw blurRad="50800" dist="38100" dir="2700000" algn="tl" rotWithShape="0">
              <a:prstClr val="black">
                <a:alpha val="40000"/>
              </a:prstClr>
            </a:outerShdw>
          </a:effectLst>
        </p:spPr>
      </p:pic>
      <p:pic>
        <p:nvPicPr>
          <p:cNvPr id="11" name="图片 2"/>
          <p:cNvPicPr>
            <a:picLocks noChangeAspect="1"/>
          </p:cNvPicPr>
          <p:nvPr/>
        </p:nvPicPr>
        <p:blipFill>
          <a:blip r:embed="rId5"/>
          <a:stretch>
            <a:fillRect/>
          </a:stretch>
        </p:blipFill>
        <p:spPr>
          <a:xfrm>
            <a:off x="7157720" y="1953260"/>
            <a:ext cx="4255770" cy="3851910"/>
          </a:xfrm>
          <a:prstGeom prst="rect">
            <a:avLst/>
          </a:prstGeom>
          <a:effectLst>
            <a:outerShdw blurRad="50800" dist="38100" dir="2700000" algn="tl" rotWithShape="0">
              <a:prstClr val="black">
                <a:alpha val="40000"/>
              </a:prstClr>
            </a:outerShdw>
          </a:effectLst>
        </p:spPr>
      </p:pic>
      <p:sp>
        <p:nvSpPr>
          <p:cNvPr id="12" name="五边形 11"/>
          <p:cNvSpPr/>
          <p:nvPr/>
        </p:nvSpPr>
        <p:spPr>
          <a:xfrm flipH="1">
            <a:off x="9871075" y="1257935"/>
            <a:ext cx="1912620" cy="305435"/>
          </a:xfrm>
          <a:prstGeom prst="homePlate">
            <a:avLst/>
          </a:prstGeom>
          <a:solidFill>
            <a:schemeClr val="bg2">
              <a:lumMod val="9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2">
                    <a:lumMod val="65000"/>
                  </a:schemeClr>
                </a:solidFill>
              </a:rPr>
              <a:t>近年新型恶意样本变化</a:t>
            </a:r>
          </a:p>
        </p:txBody>
      </p:sp>
      <p:cxnSp>
        <p:nvCxnSpPr>
          <p:cNvPr id="14" name="肘形连接符 13"/>
          <p:cNvCxnSpPr>
            <a:stCxn id="12" idx="3"/>
            <a:endCxn id="15" idx="0"/>
          </p:cNvCxnSpPr>
          <p:nvPr/>
        </p:nvCxnSpPr>
        <p:spPr>
          <a:xfrm rot="10800000" flipV="1">
            <a:off x="9537700" y="1410970"/>
            <a:ext cx="333375" cy="878840"/>
          </a:xfrm>
          <a:prstGeom prst="bentConnector2">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9476740" y="2289810"/>
            <a:ext cx="121920" cy="128905"/>
          </a:xfrm>
          <a:prstGeom prst="ellipse">
            <a:avLst/>
          </a:prstGeom>
          <a:noFill/>
          <a:ln w="28575">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19</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用户端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4" name="图片 14"/>
          <p:cNvPicPr>
            <a:picLocks noChangeAspect="1"/>
          </p:cNvPicPr>
          <p:nvPr/>
        </p:nvPicPr>
        <p:blipFill>
          <a:blip r:embed="rId4"/>
          <a:stretch>
            <a:fillRect/>
          </a:stretch>
        </p:blipFill>
        <p:spPr>
          <a:xfrm>
            <a:off x="5260975" y="1415415"/>
            <a:ext cx="6475730" cy="4607560"/>
          </a:xfrm>
          <a:prstGeom prst="rect">
            <a:avLst/>
          </a:prstGeom>
        </p:spPr>
      </p:pic>
      <p:pic>
        <p:nvPicPr>
          <p:cNvPr id="3" name="图片 2" descr="user_login"/>
          <p:cNvPicPr>
            <a:picLocks noChangeAspect="1"/>
          </p:cNvPicPr>
          <p:nvPr/>
        </p:nvPicPr>
        <p:blipFill>
          <a:blip r:embed="rId5"/>
          <a:srcRect l="37814" t="13227" r="22390" b="15514"/>
          <a:stretch>
            <a:fillRect/>
          </a:stretch>
        </p:blipFill>
        <p:spPr>
          <a:xfrm>
            <a:off x="2027555" y="2174240"/>
            <a:ext cx="3020060" cy="384873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13168"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20</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页面功能展示</a:t>
            </a:r>
            <a:r>
              <a:rPr lang="en-US" altLang="zh-CN" sz="2000" b="1">
                <a:solidFill>
                  <a:schemeClr val="tx2">
                    <a:lumMod val="50000"/>
                    <a:lumOff val="50000"/>
                  </a:schemeClr>
                </a:solidFill>
              </a:rPr>
              <a:t>——</a:t>
            </a:r>
            <a:r>
              <a:rPr lang="zh-CN" altLang="en-US" sz="2000" b="1">
                <a:solidFill>
                  <a:schemeClr val="tx2">
                    <a:lumMod val="50000"/>
                    <a:lumOff val="50000"/>
                  </a:schemeClr>
                </a:solidFill>
              </a:rPr>
              <a:t>分析端</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5" name="图片 15"/>
          <p:cNvPicPr>
            <a:picLocks noChangeAspect="1"/>
          </p:cNvPicPr>
          <p:nvPr/>
        </p:nvPicPr>
        <p:blipFill>
          <a:blip r:embed="rId4"/>
          <a:stretch>
            <a:fillRect/>
          </a:stretch>
        </p:blipFill>
        <p:spPr>
          <a:xfrm>
            <a:off x="2375535" y="971550"/>
            <a:ext cx="9129395" cy="513524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21</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样本溯源测试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特征提取</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3" name="表格 2"/>
          <p:cNvGraphicFramePr/>
          <p:nvPr>
            <p:custDataLst>
              <p:tags r:id="rId2"/>
            </p:custDataLst>
          </p:nvPr>
        </p:nvGraphicFramePr>
        <p:xfrm>
          <a:off x="2427605" y="1040130"/>
          <a:ext cx="9077325" cy="1671955"/>
        </p:xfrm>
        <a:graphic>
          <a:graphicData uri="http://schemas.openxmlformats.org/drawingml/2006/table">
            <a:tbl>
              <a:tblPr firstRow="1" bandRow="1">
                <a:tableStyleId>{5940675A-B579-460E-94D1-54222C63F5DA}</a:tableStyleId>
              </a:tblPr>
              <a:tblGrid>
                <a:gridCol w="2367280">
                  <a:extLst>
                    <a:ext uri="{9D8B030D-6E8A-4147-A177-3AD203B41FA5}">
                      <a16:colId xmlns:a16="http://schemas.microsoft.com/office/drawing/2014/main" val="20000"/>
                    </a:ext>
                  </a:extLst>
                </a:gridCol>
                <a:gridCol w="2477135">
                  <a:extLst>
                    <a:ext uri="{9D8B030D-6E8A-4147-A177-3AD203B41FA5}">
                      <a16:colId xmlns:a16="http://schemas.microsoft.com/office/drawing/2014/main" val="20001"/>
                    </a:ext>
                  </a:extLst>
                </a:gridCol>
                <a:gridCol w="4232910">
                  <a:extLst>
                    <a:ext uri="{9D8B030D-6E8A-4147-A177-3AD203B41FA5}">
                      <a16:colId xmlns:a16="http://schemas.microsoft.com/office/drawing/2014/main" val="20002"/>
                    </a:ext>
                  </a:extLst>
                </a:gridCol>
              </a:tblGrid>
              <a:tr h="527050">
                <a:tc>
                  <a:txBody>
                    <a:bodyPr/>
                    <a:lstStyle/>
                    <a:p>
                      <a:pPr indent="0" algn="ctr"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测试内容</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70AD47"/>
                      </a:solidFill>
                      <a:prstDash val="solid"/>
                      <a:headEnd type="none" w="med" len="med"/>
                      <a:tailEnd type="none" w="med" len="med"/>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细则</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期望功能/测试目标</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w="12700" cap="flat" cmpd="sng">
                      <a:solidFill>
                        <a:srgbClr val="70AD47"/>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extLst>
                  <a:ext uri="{0D108BD9-81ED-4DB2-BD59-A6C34878D82A}">
                    <a16:rowId xmlns:a16="http://schemas.microsoft.com/office/drawing/2014/main" val="10000"/>
                  </a:ext>
                </a:extLst>
              </a:tr>
              <a:tr h="1144905">
                <a:tc>
                  <a:txBody>
                    <a:bodyPr/>
                    <a:lstStyle/>
                    <a:p>
                      <a:pPr indent="0" fontAlgn="ctr">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服务端能否正常</a:t>
                      </a:r>
                      <a:r>
                        <a:rPr lang="en-US" sz="1400" b="0" dirty="0" err="1">
                          <a:latin typeface="宋体" panose="02010600030101010101" pitchFamily="2" charset="-122"/>
                          <a:ea typeface="宋体" panose="02010600030101010101" pitchFamily="2" charset="-122"/>
                          <a:cs typeface="宋体" panose="02010600030101010101" pitchFamily="2" charset="-122"/>
                        </a:rPr>
                        <a:t>获得样本的特征向量</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fontAlgn="ctr">
                        <a:buNone/>
                      </a:pPr>
                      <a:r>
                        <a:rPr 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分析服务端是否通过structure2vec模型提取样本特征向量</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fontAlgn="ctr">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完整提取出所需特征，该特征能够正确</a:t>
                      </a:r>
                      <a:r>
                        <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表示样本信息</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1"/>
                  </a:ext>
                </a:extLst>
              </a:tr>
            </a:tbl>
          </a:graphicData>
        </a:graphic>
      </p:graphicFrame>
      <p:pic>
        <p:nvPicPr>
          <p:cNvPr id="198" name="图片 198" descr="https://docimg6.docs.qq.com/image/QqsqL3hJ90ffR4gPn9imjg.jpeg?w=938&amp;h=4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427605" y="3559810"/>
            <a:ext cx="4705985" cy="2451100"/>
          </a:xfrm>
          <a:prstGeom prst="rect">
            <a:avLst/>
          </a:prstGeom>
          <a:noFill/>
          <a:ln>
            <a:noFill/>
          </a:ln>
        </p:spPr>
      </p:pic>
      <p:pic>
        <p:nvPicPr>
          <p:cNvPr id="69" name="图片 69"/>
          <p:cNvPicPr>
            <a:picLocks noChangeAspect="1"/>
          </p:cNvPicPr>
          <p:nvPr/>
        </p:nvPicPr>
        <p:blipFill>
          <a:blip r:embed="rId6"/>
          <a:stretch>
            <a:fillRect/>
          </a:stretch>
        </p:blipFill>
        <p:spPr>
          <a:xfrm>
            <a:off x="7477125" y="3571240"/>
            <a:ext cx="4094480" cy="2439670"/>
          </a:xfrm>
          <a:prstGeom prst="rect">
            <a:avLst/>
          </a:prstGeom>
        </p:spPr>
      </p:pic>
      <p:sp>
        <p:nvSpPr>
          <p:cNvPr id="12" name="文本框 11"/>
          <p:cNvSpPr txBox="1"/>
          <p:nvPr/>
        </p:nvSpPr>
        <p:spPr>
          <a:xfrm>
            <a:off x="2861310" y="3057525"/>
            <a:ext cx="2885440" cy="368300"/>
          </a:xfrm>
          <a:prstGeom prst="rect">
            <a:avLst/>
          </a:prstGeom>
          <a:noFill/>
        </p:spPr>
        <p:txBody>
          <a:bodyPr wrap="square" rtlCol="0">
            <a:spAutoFit/>
          </a:bodyPr>
          <a:lstStyle/>
          <a:p>
            <a:r>
              <a:rPr lang="zh-CN" altLang="en-US"/>
              <a:t>样本特征数据库</a:t>
            </a:r>
          </a:p>
        </p:txBody>
      </p:sp>
      <p:sp>
        <p:nvSpPr>
          <p:cNvPr id="13" name="燕尾形 12"/>
          <p:cNvSpPr/>
          <p:nvPr/>
        </p:nvSpPr>
        <p:spPr>
          <a:xfrm>
            <a:off x="2446655" y="310642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963535" y="3057525"/>
            <a:ext cx="2885440" cy="368300"/>
          </a:xfrm>
          <a:prstGeom prst="rect">
            <a:avLst/>
          </a:prstGeom>
          <a:noFill/>
        </p:spPr>
        <p:txBody>
          <a:bodyPr wrap="square" rtlCol="0">
            <a:spAutoFit/>
          </a:bodyPr>
          <a:lstStyle/>
          <a:p>
            <a:r>
              <a:rPr lang="zh-CN" altLang="en-US"/>
              <a:t>函数特征数据库</a:t>
            </a:r>
          </a:p>
        </p:txBody>
      </p:sp>
      <p:sp>
        <p:nvSpPr>
          <p:cNvPr id="19" name="燕尾形 18"/>
          <p:cNvSpPr/>
          <p:nvPr/>
        </p:nvSpPr>
        <p:spPr>
          <a:xfrm>
            <a:off x="7548880" y="310642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5">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22</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样本溯源测试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同源判定模块</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11" name="表格 10"/>
          <p:cNvGraphicFramePr/>
          <p:nvPr>
            <p:custDataLst>
              <p:tags r:id="rId2"/>
            </p:custDataLst>
          </p:nvPr>
        </p:nvGraphicFramePr>
        <p:xfrm>
          <a:off x="2284095" y="1477645"/>
          <a:ext cx="9395460" cy="2251075"/>
        </p:xfrm>
        <a:graphic>
          <a:graphicData uri="http://schemas.openxmlformats.org/drawingml/2006/table">
            <a:tbl>
              <a:tblPr firstRow="1" bandRow="1">
                <a:tableStyleId>{5940675A-B579-460E-94D1-54222C63F5DA}</a:tableStyleId>
              </a:tblPr>
              <a:tblGrid>
                <a:gridCol w="2349500">
                  <a:extLst>
                    <a:ext uri="{9D8B030D-6E8A-4147-A177-3AD203B41FA5}">
                      <a16:colId xmlns:a16="http://schemas.microsoft.com/office/drawing/2014/main" val="20000"/>
                    </a:ext>
                  </a:extLst>
                </a:gridCol>
                <a:gridCol w="3285490">
                  <a:extLst>
                    <a:ext uri="{9D8B030D-6E8A-4147-A177-3AD203B41FA5}">
                      <a16:colId xmlns:a16="http://schemas.microsoft.com/office/drawing/2014/main" val="20001"/>
                    </a:ext>
                  </a:extLst>
                </a:gridCol>
                <a:gridCol w="3760470">
                  <a:extLst>
                    <a:ext uri="{9D8B030D-6E8A-4147-A177-3AD203B41FA5}">
                      <a16:colId xmlns:a16="http://schemas.microsoft.com/office/drawing/2014/main" val="20002"/>
                    </a:ext>
                  </a:extLst>
                </a:gridCol>
              </a:tblGrid>
              <a:tr h="307340">
                <a:tc>
                  <a:txBody>
                    <a:bodyPr/>
                    <a:lstStyle/>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测试对象</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70AD47"/>
                      </a:solidFill>
                      <a:prstDash val="solid"/>
                      <a:headEnd type="none" w="med" len="med"/>
                      <a:tailEnd type="none" w="med" len="med"/>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细则</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期望功能</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a:noFill/>
                    </a:lnL>
                    <a:lnR w="12700" cap="flat" cmpd="sng">
                      <a:solidFill>
                        <a:srgbClr val="70AD47"/>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extLst>
                  <a:ext uri="{0D108BD9-81ED-4DB2-BD59-A6C34878D82A}">
                    <a16:rowId xmlns:a16="http://schemas.microsoft.com/office/drawing/2014/main" val="10000"/>
                  </a:ext>
                </a:extLst>
              </a:tr>
              <a:tr h="710565">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已知恶意家族，未知样本</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对来自于30个恶意家族的1000余个样本，随机选取1/5数目的样本进行同源判定</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将样本打乱，随机选1/5数目个样本，其同源判定结果应是对应的恶意家族。</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0565">
                <a:tc>
                  <a:txBody>
                    <a:bodyPr/>
                    <a:lstStyle/>
                    <a:p>
                      <a:pPr indent="0" algn="ctr">
                        <a:buNone/>
                      </a:pP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常规样本特征溯源方法比较</a:t>
                      </a:r>
                      <a:endParaRPr lang="en-US"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在相同数据集下，与使用基于模糊哈希、3D质心、字符串特征的溯源方法进行比对</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lgn="ctr">
                      <a:solidFill>
                        <a:srgbClr val="A8D08D"/>
                      </a:solidFill>
                      <a:prstDash val="solid"/>
                      <a:round/>
                      <a:headEnd type="none" w="med" len="med"/>
                      <a:tailEnd type="none" w="med" len="med"/>
                    </a:lnL>
                    <a:lnR w="12700" cap="flat" cmpd="sng" algn="ctr">
                      <a:solidFill>
                        <a:srgbClr val="A8D08D"/>
                      </a:solidFill>
                      <a:prstDash val="solid"/>
                      <a:round/>
                      <a:headEnd type="none" w="med" len="med"/>
                      <a:tailEnd type="none" w="med" len="med"/>
                    </a:lnR>
                    <a:lnT w="12700" cap="flat" cmpd="sng" algn="ctr">
                      <a:solidFill>
                        <a:srgbClr val="A8D08D"/>
                      </a:solidFill>
                      <a:prstDash val="solid"/>
                      <a:roun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溯源结果的各项指标均优于其他方法</a:t>
                      </a:r>
                      <a:r>
                        <a:rPr 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lgn="ctr">
                      <a:solidFill>
                        <a:srgbClr val="A8D08D"/>
                      </a:solidFill>
                      <a:prstDash val="solid"/>
                      <a:round/>
                      <a:headEnd type="none" w="med" len="med"/>
                      <a:tailEnd type="none" w="med" len="med"/>
                    </a:lnL>
                    <a:lnR w="12700" cap="flat" cmpd="sng">
                      <a:solidFill>
                        <a:srgbClr val="A8D08D"/>
                      </a:solidFill>
                      <a:prstDash val="solid"/>
                      <a:headEnd type="none" w="med" len="med"/>
                      <a:tailEnd type="none" w="med" len="med"/>
                    </a:lnR>
                    <a:lnT w="12700" cap="flat" cmpd="sng" algn="ctr">
                      <a:solidFill>
                        <a:srgbClr val="A8D08D"/>
                      </a:solidFill>
                      <a:prstDash val="solid"/>
                      <a:roun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2"/>
                  </a:ext>
                </a:extLst>
              </a:tr>
              <a:tr h="522605">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溯源函数粒度结果应用</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选择一个样本，其函数与函数库中的函数有较高相似性，观察是否能得到其匹配结果</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2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获得对应的匹配结果，并自动将库中函数的相应注释导入该函数的分析界面</a:t>
                      </a:r>
                      <a:r>
                        <a:rPr 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2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3"/>
                  </a:ext>
                </a:extLst>
              </a:tr>
            </a:tbl>
          </a:graphicData>
        </a:graphic>
      </p:graphicFrame>
      <p:graphicFrame>
        <p:nvGraphicFramePr>
          <p:cNvPr id="14" name="表格 13"/>
          <p:cNvGraphicFramePr/>
          <p:nvPr>
            <p:custDataLst>
              <p:tags r:id="rId3"/>
            </p:custDataLst>
          </p:nvPr>
        </p:nvGraphicFramePr>
        <p:xfrm>
          <a:off x="2266950" y="5250815"/>
          <a:ext cx="9377680" cy="901700"/>
        </p:xfrm>
        <a:graphic>
          <a:graphicData uri="http://schemas.openxmlformats.org/drawingml/2006/table">
            <a:tbl>
              <a:tblPr firstRow="1" bandRow="1">
                <a:tableStyleId>{5940675A-B579-460E-94D1-54222C63F5DA}</a:tableStyleId>
              </a:tblPr>
              <a:tblGrid>
                <a:gridCol w="3001645">
                  <a:extLst>
                    <a:ext uri="{9D8B030D-6E8A-4147-A177-3AD203B41FA5}">
                      <a16:colId xmlns:a16="http://schemas.microsoft.com/office/drawing/2014/main" val="20000"/>
                    </a:ext>
                  </a:extLst>
                </a:gridCol>
                <a:gridCol w="2077720">
                  <a:extLst>
                    <a:ext uri="{9D8B030D-6E8A-4147-A177-3AD203B41FA5}">
                      <a16:colId xmlns:a16="http://schemas.microsoft.com/office/drawing/2014/main" val="20001"/>
                    </a:ext>
                  </a:extLst>
                </a:gridCol>
                <a:gridCol w="2192655">
                  <a:extLst>
                    <a:ext uri="{9D8B030D-6E8A-4147-A177-3AD203B41FA5}">
                      <a16:colId xmlns:a16="http://schemas.microsoft.com/office/drawing/2014/main" val="20002"/>
                    </a:ext>
                  </a:extLst>
                </a:gridCol>
                <a:gridCol w="2105660">
                  <a:extLst>
                    <a:ext uri="{9D8B030D-6E8A-4147-A177-3AD203B41FA5}">
                      <a16:colId xmlns:a16="http://schemas.microsoft.com/office/drawing/2014/main" val="20003"/>
                    </a:ext>
                  </a:extLst>
                </a:gridCol>
              </a:tblGrid>
              <a:tr h="213360">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所选方法</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精确率</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召回率</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F1分数</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8615">
                <a:tc>
                  <a:txBody>
                    <a:bodyPr/>
                    <a:lstStyle/>
                    <a:p>
                      <a:pPr indent="0">
                        <a:buNone/>
                      </a:pPr>
                      <a:r>
                        <a:rPr lang="en-US" sz="1400" b="1">
                          <a:latin typeface="宋体" panose="02010600030101010101" pitchFamily="2" charset="-122"/>
                          <a:ea typeface="宋体" panose="02010600030101010101" pitchFamily="2" charset="-122"/>
                          <a:cs typeface="宋体" panose="02010600030101010101" pitchFamily="2" charset="-122"/>
                        </a:rPr>
                        <a:t>传统多静态特征综合溯源方法</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0.81</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0.81</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0.81</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9725">
                <a:tc>
                  <a:txBody>
                    <a:bodyPr/>
                    <a:lstStyle/>
                    <a:p>
                      <a:pPr indent="0">
                        <a:buNone/>
                      </a:pPr>
                      <a:r>
                        <a:rPr lang="en-US" sz="1400" b="1">
                          <a:latin typeface="宋体" panose="02010600030101010101" pitchFamily="2" charset="-122"/>
                          <a:ea typeface="宋体" panose="02010600030101010101" pitchFamily="2" charset="-122"/>
                          <a:cs typeface="宋体" panose="02010600030101010101" pitchFamily="2" charset="-122"/>
                        </a:rPr>
                        <a:t>双层structure2vec网络溯源方法</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0.94</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0.94</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solidFill>
                            <a:schemeClr val="tx2">
                              <a:lumMod val="50000"/>
                              <a:lumOff val="50000"/>
                            </a:schemeClr>
                          </a:solidFill>
                          <a:latin typeface="宋体" panose="02010600030101010101" pitchFamily="2" charset="-122"/>
                          <a:ea typeface="宋体" panose="02010600030101010101" pitchFamily="2" charset="-122"/>
                          <a:cs typeface="宋体" panose="02010600030101010101" pitchFamily="2" charset="-122"/>
                        </a:rPr>
                        <a:t>0.95</a:t>
                      </a:r>
                      <a:endParaRPr lang="en-US" altLang="en-US" sz="1400" b="1">
                        <a:solidFill>
                          <a:schemeClr val="tx2">
                            <a:lumMod val="50000"/>
                            <a:lumOff val="50000"/>
                          </a:schemeClr>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 name="文本框 14"/>
          <p:cNvSpPr txBox="1"/>
          <p:nvPr/>
        </p:nvSpPr>
        <p:spPr>
          <a:xfrm>
            <a:off x="2934970" y="4566920"/>
            <a:ext cx="2885440" cy="368300"/>
          </a:xfrm>
          <a:prstGeom prst="rect">
            <a:avLst/>
          </a:prstGeom>
          <a:noFill/>
        </p:spPr>
        <p:txBody>
          <a:bodyPr wrap="square" rtlCol="0">
            <a:spAutoFit/>
          </a:bodyPr>
          <a:lstStyle/>
          <a:p>
            <a:r>
              <a:rPr lang="zh-CN" altLang="en-US" dirty="0"/>
              <a:t>溯源的实验效果对比</a:t>
            </a:r>
          </a:p>
        </p:txBody>
      </p:sp>
      <p:sp>
        <p:nvSpPr>
          <p:cNvPr id="16" name="燕尾形 15"/>
          <p:cNvSpPr/>
          <p:nvPr/>
        </p:nvSpPr>
        <p:spPr>
          <a:xfrm>
            <a:off x="2520315" y="460883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934970" y="853440"/>
            <a:ext cx="8147685" cy="368300"/>
          </a:xfrm>
          <a:prstGeom prst="rect">
            <a:avLst/>
          </a:prstGeom>
          <a:noFill/>
        </p:spPr>
        <p:txBody>
          <a:bodyPr wrap="square" rtlCol="0">
            <a:spAutoFit/>
          </a:bodyPr>
          <a:lstStyle/>
          <a:p>
            <a:r>
              <a:rPr lang="zh-CN" altLang="en-US" dirty="0"/>
              <a:t>模块测试方案</a:t>
            </a:r>
            <a:endParaRPr lang="zh-CN" altLang="en-US" sz="1600" dirty="0">
              <a:solidFill>
                <a:schemeClr val="tx2">
                  <a:lumMod val="50000"/>
                  <a:lumOff val="50000"/>
                </a:schemeClr>
              </a:solidFill>
            </a:endParaRPr>
          </a:p>
        </p:txBody>
      </p:sp>
      <p:sp>
        <p:nvSpPr>
          <p:cNvPr id="12" name="燕尾形 11"/>
          <p:cNvSpPr/>
          <p:nvPr/>
        </p:nvSpPr>
        <p:spPr>
          <a:xfrm>
            <a:off x="2520315" y="89344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23</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样本溯源测试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同源判定模块</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sp>
        <p:nvSpPr>
          <p:cNvPr id="15" name="文本框 14"/>
          <p:cNvSpPr txBox="1"/>
          <p:nvPr/>
        </p:nvSpPr>
        <p:spPr>
          <a:xfrm>
            <a:off x="2934970" y="1499552"/>
            <a:ext cx="7098716" cy="369332"/>
          </a:xfrm>
          <a:prstGeom prst="rect">
            <a:avLst/>
          </a:prstGeom>
          <a:noFill/>
        </p:spPr>
        <p:txBody>
          <a:bodyPr wrap="square" rtlCol="0">
            <a:spAutoFit/>
          </a:bodyPr>
          <a:lstStyle/>
          <a:p>
            <a:r>
              <a:rPr lang="zh-CN" altLang="en-US" dirty="0"/>
              <a:t>模块测试数据集分布</a:t>
            </a:r>
            <a:r>
              <a:rPr lang="en-US" altLang="zh-CN" dirty="0"/>
              <a:t>(</a:t>
            </a:r>
            <a:r>
              <a:rPr lang="zh-CN" altLang="en-US" dirty="0"/>
              <a:t>仅展示</a:t>
            </a:r>
            <a:r>
              <a:rPr lang="en-US" altLang="zh-CN" dirty="0"/>
              <a:t>30</a:t>
            </a:r>
            <a:r>
              <a:rPr lang="zh-CN" altLang="en-US" dirty="0"/>
              <a:t>个家族中样本数量最多的</a:t>
            </a:r>
            <a:r>
              <a:rPr lang="en-US" altLang="zh-CN" dirty="0"/>
              <a:t>19</a:t>
            </a:r>
            <a:r>
              <a:rPr lang="zh-CN" altLang="en-US" dirty="0"/>
              <a:t>个家族</a:t>
            </a:r>
            <a:r>
              <a:rPr lang="en-US" altLang="zh-CN" dirty="0"/>
              <a:t>)</a:t>
            </a:r>
            <a:endParaRPr lang="zh-CN" altLang="en-US" dirty="0"/>
          </a:p>
        </p:txBody>
      </p:sp>
      <p:sp>
        <p:nvSpPr>
          <p:cNvPr id="16" name="燕尾形 15"/>
          <p:cNvSpPr/>
          <p:nvPr/>
        </p:nvSpPr>
        <p:spPr>
          <a:xfrm>
            <a:off x="2522812" y="1539557"/>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934970" y="853440"/>
            <a:ext cx="8147685" cy="368300"/>
          </a:xfrm>
          <a:prstGeom prst="rect">
            <a:avLst/>
          </a:prstGeom>
          <a:noFill/>
        </p:spPr>
        <p:txBody>
          <a:bodyPr wrap="square" rtlCol="0">
            <a:spAutoFit/>
          </a:bodyPr>
          <a:lstStyle/>
          <a:p>
            <a:r>
              <a:rPr lang="zh-CN" altLang="en-US" dirty="0"/>
              <a:t>模块测试数据集来源</a:t>
            </a:r>
            <a:r>
              <a:rPr lang="zh-CN" altLang="en-US" sz="1600" dirty="0"/>
              <a:t>：</a:t>
            </a:r>
            <a:r>
              <a:rPr lang="zh-CN" altLang="en-US" sz="1600" dirty="0">
                <a:solidFill>
                  <a:schemeClr val="tx2">
                    <a:lumMod val="50000"/>
                    <a:lumOff val="50000"/>
                  </a:schemeClr>
                </a:solidFill>
              </a:rPr>
              <a:t>https://github.com/boozallen/MOTIF.git</a:t>
            </a:r>
          </a:p>
        </p:txBody>
      </p:sp>
      <p:sp>
        <p:nvSpPr>
          <p:cNvPr id="12" name="燕尾形 11"/>
          <p:cNvSpPr/>
          <p:nvPr/>
        </p:nvSpPr>
        <p:spPr>
          <a:xfrm>
            <a:off x="2520315" y="89344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521" y="2041791"/>
            <a:ext cx="6889613" cy="424952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24</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任务分发测试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是否均衡任务量</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15" name="表格 14"/>
          <p:cNvGraphicFramePr/>
          <p:nvPr>
            <p:custDataLst>
              <p:tags r:id="rId2"/>
            </p:custDataLst>
          </p:nvPr>
        </p:nvGraphicFramePr>
        <p:xfrm>
          <a:off x="2662555" y="1227455"/>
          <a:ext cx="8841740" cy="1392555"/>
        </p:xfrm>
        <a:graphic>
          <a:graphicData uri="http://schemas.openxmlformats.org/drawingml/2006/table">
            <a:tbl>
              <a:tblPr firstRow="1" bandRow="1">
                <a:tableStyleId>{5940675A-B579-460E-94D1-54222C63F5DA}</a:tableStyleId>
              </a:tblPr>
              <a:tblGrid>
                <a:gridCol w="2114550">
                  <a:extLst>
                    <a:ext uri="{9D8B030D-6E8A-4147-A177-3AD203B41FA5}">
                      <a16:colId xmlns:a16="http://schemas.microsoft.com/office/drawing/2014/main" val="20000"/>
                    </a:ext>
                  </a:extLst>
                </a:gridCol>
                <a:gridCol w="6727190">
                  <a:extLst>
                    <a:ext uri="{9D8B030D-6E8A-4147-A177-3AD203B41FA5}">
                      <a16:colId xmlns:a16="http://schemas.microsoft.com/office/drawing/2014/main" val="20001"/>
                    </a:ext>
                  </a:extLst>
                </a:gridCol>
              </a:tblGrid>
              <a:tr h="862965">
                <a:tc>
                  <a:txBody>
                    <a:bodyPr/>
                    <a:lstStyle/>
                    <a:p>
                      <a:pPr indent="0" algn="ctr">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 对配置人数进行修改</a:t>
                      </a:r>
                    </a:p>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b) 服务器端按修改好的人数进行任务分发</a:t>
                      </a:r>
                    </a:p>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c) 查看任务分发后的内容</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0"/>
                  </a:ext>
                </a:extLst>
              </a:tr>
              <a:tr h="529590">
                <a:tc>
                  <a:txBody>
                    <a:bodyPr/>
                    <a:lstStyle/>
                    <a:p>
                      <a:pPr indent="0" algn="ctr">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lgn="l">
                        <a:lnSpc>
                          <a:spcPct val="100000"/>
                        </a:lnSpc>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生成不同的任务分配子图，其颜色数量代表按人数分发后的模块数量。</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0" name="图片 40"/>
          <p:cNvPicPr>
            <a:picLocks noChangeAspect="1"/>
          </p:cNvPicPr>
          <p:nvPr/>
        </p:nvPicPr>
        <p:blipFill>
          <a:blip r:embed="rId5"/>
          <a:stretch>
            <a:fillRect/>
          </a:stretch>
        </p:blipFill>
        <p:spPr>
          <a:xfrm>
            <a:off x="2131060" y="3303270"/>
            <a:ext cx="3678555" cy="2426335"/>
          </a:xfrm>
          <a:prstGeom prst="rect">
            <a:avLst/>
          </a:prstGeom>
        </p:spPr>
      </p:pic>
      <p:pic>
        <p:nvPicPr>
          <p:cNvPr id="41" name="图片 41"/>
          <p:cNvPicPr>
            <a:picLocks noChangeAspect="1"/>
          </p:cNvPicPr>
          <p:nvPr/>
        </p:nvPicPr>
        <p:blipFill>
          <a:blip r:embed="rId6"/>
          <a:stretch>
            <a:fillRect/>
          </a:stretch>
        </p:blipFill>
        <p:spPr>
          <a:xfrm>
            <a:off x="5198110" y="3303270"/>
            <a:ext cx="3589655" cy="2368550"/>
          </a:xfrm>
          <a:prstGeom prst="rect">
            <a:avLst/>
          </a:prstGeom>
        </p:spPr>
      </p:pic>
      <p:pic>
        <p:nvPicPr>
          <p:cNvPr id="42" name="图片 42"/>
          <p:cNvPicPr>
            <a:picLocks noChangeAspect="1"/>
          </p:cNvPicPr>
          <p:nvPr/>
        </p:nvPicPr>
        <p:blipFill>
          <a:blip r:embed="rId7"/>
          <a:stretch>
            <a:fillRect/>
          </a:stretch>
        </p:blipFill>
        <p:spPr>
          <a:xfrm>
            <a:off x="8329930" y="3302635"/>
            <a:ext cx="3591560" cy="2369185"/>
          </a:xfrm>
          <a:prstGeom prst="rect">
            <a:avLst/>
          </a:prstGeom>
        </p:spPr>
      </p:pic>
      <p:sp>
        <p:nvSpPr>
          <p:cNvPr id="16" name="文本框 15"/>
          <p:cNvSpPr txBox="1"/>
          <p:nvPr/>
        </p:nvSpPr>
        <p:spPr>
          <a:xfrm>
            <a:off x="3418840" y="5729605"/>
            <a:ext cx="1102995" cy="306705"/>
          </a:xfrm>
          <a:prstGeom prst="rect">
            <a:avLst/>
          </a:prstGeom>
          <a:noFill/>
        </p:spPr>
        <p:txBody>
          <a:bodyPr wrap="square" rtlCol="0">
            <a:spAutoFit/>
          </a:bodyPr>
          <a:lstStyle/>
          <a:p>
            <a:r>
              <a:rPr lang="zh-CN" altLang="en-US" sz="1400"/>
              <a:t>（人数</a:t>
            </a:r>
            <a:r>
              <a:rPr lang="en-US" altLang="zh-CN" sz="1400"/>
              <a:t>=4</a:t>
            </a:r>
            <a:r>
              <a:rPr lang="zh-CN" altLang="en-US" sz="1400"/>
              <a:t>）</a:t>
            </a:r>
          </a:p>
        </p:txBody>
      </p:sp>
      <p:sp>
        <p:nvSpPr>
          <p:cNvPr id="17" name="文本框 16"/>
          <p:cNvSpPr txBox="1"/>
          <p:nvPr/>
        </p:nvSpPr>
        <p:spPr>
          <a:xfrm>
            <a:off x="6441440" y="5729605"/>
            <a:ext cx="1102995" cy="306705"/>
          </a:xfrm>
          <a:prstGeom prst="rect">
            <a:avLst/>
          </a:prstGeom>
          <a:noFill/>
        </p:spPr>
        <p:txBody>
          <a:bodyPr wrap="square" rtlCol="0">
            <a:spAutoFit/>
          </a:bodyPr>
          <a:lstStyle/>
          <a:p>
            <a:r>
              <a:rPr lang="zh-CN" altLang="en-US" sz="1400"/>
              <a:t>（人数</a:t>
            </a:r>
            <a:r>
              <a:rPr lang="en-US" altLang="zh-CN" sz="1400"/>
              <a:t>=6</a:t>
            </a:r>
            <a:r>
              <a:rPr lang="zh-CN" altLang="en-US" sz="1400"/>
              <a:t>）</a:t>
            </a:r>
          </a:p>
        </p:txBody>
      </p:sp>
      <p:sp>
        <p:nvSpPr>
          <p:cNvPr id="18" name="文本框 17"/>
          <p:cNvSpPr txBox="1"/>
          <p:nvPr/>
        </p:nvSpPr>
        <p:spPr>
          <a:xfrm>
            <a:off x="9574530" y="5729605"/>
            <a:ext cx="1102995" cy="306705"/>
          </a:xfrm>
          <a:prstGeom prst="rect">
            <a:avLst/>
          </a:prstGeom>
          <a:noFill/>
        </p:spPr>
        <p:txBody>
          <a:bodyPr wrap="square" rtlCol="0">
            <a:spAutoFit/>
          </a:bodyPr>
          <a:lstStyle/>
          <a:p>
            <a:r>
              <a:rPr lang="zh-CN" altLang="en-US" sz="1400"/>
              <a:t>（人数</a:t>
            </a:r>
            <a:r>
              <a:rPr lang="en-US" altLang="zh-CN" sz="1400"/>
              <a:t>=8</a:t>
            </a:r>
            <a:r>
              <a:rPr lang="zh-CN" altLang="en-US" sz="1400"/>
              <a:t>）</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25</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任务分发测试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是否割裂函数功能</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sp>
        <p:nvSpPr>
          <p:cNvPr id="16" name="文本框 15"/>
          <p:cNvSpPr txBox="1"/>
          <p:nvPr/>
        </p:nvSpPr>
        <p:spPr>
          <a:xfrm>
            <a:off x="2547620" y="2981325"/>
            <a:ext cx="2775585" cy="306705"/>
          </a:xfrm>
          <a:prstGeom prst="rect">
            <a:avLst/>
          </a:prstGeom>
          <a:noFill/>
        </p:spPr>
        <p:txBody>
          <a:bodyPr wrap="square" rtlCol="0">
            <a:spAutoFit/>
          </a:bodyPr>
          <a:lstStyle/>
          <a:p>
            <a:r>
              <a:rPr lang="zh-CN" sz="1400" b="1">
                <a:solidFill>
                  <a:srgbClr val="A834F1"/>
                </a:solidFill>
              </a:rPr>
              <a:t>分析人员</a:t>
            </a:r>
            <a:r>
              <a:rPr lang="en-US" altLang="zh-CN" sz="1400" b="1">
                <a:solidFill>
                  <a:srgbClr val="A834F1"/>
                </a:solidFill>
              </a:rPr>
              <a:t>1</a:t>
            </a:r>
            <a:r>
              <a:rPr lang="zh-CN" altLang="en-US" sz="1400"/>
              <a:t>：</a:t>
            </a:r>
            <a:r>
              <a:rPr sz="1400"/>
              <a:t>勒索病毒的总体功能</a:t>
            </a:r>
            <a:endParaRPr lang="zh-CN" altLang="en-US" sz="1400"/>
          </a:p>
        </p:txBody>
      </p:sp>
      <p:sp>
        <p:nvSpPr>
          <p:cNvPr id="17" name="文本框 16"/>
          <p:cNvSpPr txBox="1"/>
          <p:nvPr/>
        </p:nvSpPr>
        <p:spPr>
          <a:xfrm>
            <a:off x="5664200" y="2981325"/>
            <a:ext cx="2259330" cy="306705"/>
          </a:xfrm>
          <a:prstGeom prst="rect">
            <a:avLst/>
          </a:prstGeom>
          <a:noFill/>
        </p:spPr>
        <p:txBody>
          <a:bodyPr wrap="square" rtlCol="0">
            <a:spAutoFit/>
          </a:bodyPr>
          <a:lstStyle/>
          <a:p>
            <a:r>
              <a:rPr lang="zh-CN" sz="1400" b="1">
                <a:solidFill>
                  <a:srgbClr val="5AFF5A"/>
                </a:solidFill>
                <a:sym typeface="+mn-ea"/>
              </a:rPr>
              <a:t>分析人员</a:t>
            </a:r>
            <a:r>
              <a:rPr lang="en-US" altLang="zh-CN" sz="1400" b="1">
                <a:solidFill>
                  <a:srgbClr val="5AFF5A"/>
                </a:solidFill>
                <a:sym typeface="+mn-ea"/>
              </a:rPr>
              <a:t>2</a:t>
            </a:r>
            <a:r>
              <a:rPr lang="zh-CN" altLang="en-US" sz="1400">
                <a:solidFill>
                  <a:srgbClr val="5AFF5A"/>
                </a:solidFill>
                <a:sym typeface="+mn-ea"/>
              </a:rPr>
              <a:t>：</a:t>
            </a:r>
            <a:r>
              <a:rPr sz="1400"/>
              <a:t>漏洞利用功能</a:t>
            </a:r>
            <a:endParaRPr lang="zh-CN" altLang="en-US" sz="1400"/>
          </a:p>
        </p:txBody>
      </p:sp>
      <p:sp>
        <p:nvSpPr>
          <p:cNvPr id="18" name="文本框 17"/>
          <p:cNvSpPr txBox="1"/>
          <p:nvPr/>
        </p:nvSpPr>
        <p:spPr>
          <a:xfrm>
            <a:off x="5664200" y="5065395"/>
            <a:ext cx="2477770" cy="306705"/>
          </a:xfrm>
          <a:prstGeom prst="rect">
            <a:avLst/>
          </a:prstGeom>
          <a:noFill/>
        </p:spPr>
        <p:txBody>
          <a:bodyPr wrap="square" rtlCol="0">
            <a:spAutoFit/>
          </a:bodyPr>
          <a:lstStyle/>
          <a:p>
            <a:r>
              <a:rPr lang="zh-CN" sz="1400" b="1">
                <a:solidFill>
                  <a:srgbClr val="FFA500"/>
                </a:solidFill>
              </a:rPr>
              <a:t>分析人员</a:t>
            </a:r>
            <a:r>
              <a:rPr lang="en-US" altLang="zh-CN" sz="1400" b="1">
                <a:solidFill>
                  <a:srgbClr val="FFA500"/>
                </a:solidFill>
              </a:rPr>
              <a:t>3</a:t>
            </a:r>
            <a:r>
              <a:rPr lang="zh-CN" altLang="en-US" sz="1400"/>
              <a:t>：</a:t>
            </a:r>
            <a:r>
              <a:rPr sz="1400"/>
              <a:t>蠕虫传播功能</a:t>
            </a:r>
            <a:endParaRPr lang="zh-CN" altLang="en-US" sz="1400"/>
          </a:p>
        </p:txBody>
      </p:sp>
      <p:graphicFrame>
        <p:nvGraphicFramePr>
          <p:cNvPr id="3" name="表格 2"/>
          <p:cNvGraphicFramePr/>
          <p:nvPr>
            <p:custDataLst>
              <p:tags r:id="rId2"/>
            </p:custDataLst>
          </p:nvPr>
        </p:nvGraphicFramePr>
        <p:xfrm>
          <a:off x="2547620" y="1002665"/>
          <a:ext cx="8957945" cy="1106805"/>
        </p:xfrm>
        <a:graphic>
          <a:graphicData uri="http://schemas.openxmlformats.org/drawingml/2006/table">
            <a:tbl>
              <a:tblPr firstRow="1" bandRow="1">
                <a:tableStyleId>{5940675A-B579-460E-94D1-54222C63F5DA}</a:tableStyleId>
              </a:tblPr>
              <a:tblGrid>
                <a:gridCol w="1671320">
                  <a:extLst>
                    <a:ext uri="{9D8B030D-6E8A-4147-A177-3AD203B41FA5}">
                      <a16:colId xmlns:a16="http://schemas.microsoft.com/office/drawing/2014/main" val="20000"/>
                    </a:ext>
                  </a:extLst>
                </a:gridCol>
                <a:gridCol w="7286625">
                  <a:extLst>
                    <a:ext uri="{9D8B030D-6E8A-4147-A177-3AD203B41FA5}">
                      <a16:colId xmlns:a16="http://schemas.microsoft.com/office/drawing/2014/main" val="20001"/>
                    </a:ext>
                  </a:extLst>
                </a:gridCol>
              </a:tblGrid>
              <a:tr h="657860">
                <a:tc>
                  <a:txBody>
                    <a:bodyPr/>
                    <a:lstStyle/>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 对</a:t>
                      </a:r>
                      <a:r>
                        <a:rPr lang="en-US" sz="1400" b="0">
                          <a:solidFill>
                            <a:srgbClr val="000000"/>
                          </a:solidFill>
                          <a:latin typeface="Times New Roman" panose="02020603050405020304" charset="0"/>
                          <a:cs typeface="Times New Roman" panose="02020603050405020304" charset="0"/>
                        </a:rPr>
                        <a:t>W</a:t>
                      </a: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annaCry勒索病毒进行逆向任务的划分</a:t>
                      </a:r>
                    </a:p>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b) 比较划分结果与实际功能之间的差异</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0"/>
                  </a:ext>
                </a:extLst>
              </a:tr>
              <a:tr h="448945">
                <a:tc>
                  <a:txBody>
                    <a:bodyPr/>
                    <a:lstStyle/>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各项分析任务之间相对独立，交叉重叠的部分较少，说明分发性能良好。</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4" name="图片 44"/>
          <p:cNvPicPr>
            <a:picLocks noChangeAspect="1"/>
          </p:cNvPicPr>
          <p:nvPr/>
        </p:nvPicPr>
        <p:blipFill>
          <a:blip r:embed="rId5">
            <a:clrChange>
              <a:clrFrom>
                <a:srgbClr val="FFFFFF">
                  <a:alpha val="100000"/>
                </a:srgbClr>
              </a:clrFrom>
              <a:clrTo>
                <a:srgbClr val="FFFFFF">
                  <a:alpha val="100000"/>
                  <a:alpha val="0"/>
                </a:srgbClr>
              </a:clrTo>
            </a:clrChange>
          </a:blip>
          <a:srcRect r="49332"/>
          <a:stretch>
            <a:fillRect/>
          </a:stretch>
        </p:blipFill>
        <p:spPr>
          <a:xfrm>
            <a:off x="2226945" y="3413125"/>
            <a:ext cx="3355340" cy="2666365"/>
          </a:xfrm>
          <a:prstGeom prst="rect">
            <a:avLst/>
          </a:prstGeom>
        </p:spPr>
      </p:pic>
      <p:pic>
        <p:nvPicPr>
          <p:cNvPr id="47" name="图片 47"/>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5818505" y="5497195"/>
            <a:ext cx="4171950" cy="876300"/>
          </a:xfrm>
          <a:prstGeom prst="rect">
            <a:avLst/>
          </a:prstGeom>
        </p:spPr>
      </p:pic>
      <p:sp>
        <p:nvSpPr>
          <p:cNvPr id="11" name="文本框 10"/>
          <p:cNvSpPr txBox="1"/>
          <p:nvPr/>
        </p:nvSpPr>
        <p:spPr>
          <a:xfrm>
            <a:off x="9109710" y="2990850"/>
            <a:ext cx="2197100" cy="521970"/>
          </a:xfrm>
          <a:prstGeom prst="rect">
            <a:avLst/>
          </a:prstGeom>
          <a:noFill/>
        </p:spPr>
        <p:txBody>
          <a:bodyPr wrap="square" rtlCol="0">
            <a:spAutoFit/>
          </a:bodyPr>
          <a:lstStyle/>
          <a:p>
            <a:r>
              <a:rPr lang="zh-CN" sz="1400" b="1">
                <a:solidFill>
                  <a:srgbClr val="FF2DB0"/>
                </a:solidFill>
              </a:rPr>
              <a:t>分析人员</a:t>
            </a:r>
            <a:r>
              <a:rPr lang="en-US" altLang="zh-CN" sz="1400" b="1">
                <a:solidFill>
                  <a:srgbClr val="FF2DB0"/>
                </a:solidFill>
              </a:rPr>
              <a:t>4</a:t>
            </a:r>
            <a:r>
              <a:rPr lang="zh-CN" altLang="en-US" sz="1400"/>
              <a:t>：</a:t>
            </a:r>
            <a:r>
              <a:rPr sz="1400"/>
              <a:t>剩余未被分配的分析任务</a:t>
            </a:r>
          </a:p>
        </p:txBody>
      </p:sp>
      <p:pic>
        <p:nvPicPr>
          <p:cNvPr id="48" name="图片 48"/>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5664200" y="3512820"/>
            <a:ext cx="3105150" cy="1552575"/>
          </a:xfrm>
          <a:prstGeom prst="rect">
            <a:avLst/>
          </a:prstGeom>
        </p:spPr>
      </p:pic>
      <p:pic>
        <p:nvPicPr>
          <p:cNvPr id="49" name="图片 49"/>
          <p:cNvPicPr>
            <a:picLocks noChangeAspect="1"/>
          </p:cNvPicPr>
          <p:nvPr/>
        </p:nvPicPr>
        <p:blipFill>
          <a:blip r:embed="rId8">
            <a:clrChange>
              <a:clrFrom>
                <a:srgbClr val="FFFFFF">
                  <a:alpha val="100000"/>
                </a:srgbClr>
              </a:clrFrom>
              <a:clrTo>
                <a:srgbClr val="FFFFFF">
                  <a:alpha val="100000"/>
                  <a:alpha val="0"/>
                </a:srgbClr>
              </a:clrTo>
            </a:clrChange>
          </a:blip>
          <a:srcRect r="45809" b="-10938"/>
          <a:stretch>
            <a:fillRect/>
          </a:stretch>
        </p:blipFill>
        <p:spPr>
          <a:xfrm>
            <a:off x="8669655" y="4377055"/>
            <a:ext cx="3077210" cy="943610"/>
          </a:xfrm>
          <a:prstGeom prst="rect">
            <a:avLst/>
          </a:prstGeom>
        </p:spPr>
      </p:pic>
      <p:pic>
        <p:nvPicPr>
          <p:cNvPr id="50" name="图片 50"/>
          <p:cNvPicPr>
            <a:picLocks noChangeAspect="1"/>
          </p:cNvPicPr>
          <p:nvPr/>
        </p:nvPicPr>
        <p:blipFill>
          <a:blip r:embed="rId8">
            <a:clrChange>
              <a:clrFrom>
                <a:srgbClr val="FFFFFF">
                  <a:alpha val="100000"/>
                </a:srgbClr>
              </a:clrFrom>
              <a:clrTo>
                <a:srgbClr val="FFFFFF">
                  <a:alpha val="100000"/>
                  <a:alpha val="0"/>
                </a:srgbClr>
              </a:clrTo>
            </a:clrChange>
          </a:blip>
          <a:srcRect l="54462"/>
          <a:stretch>
            <a:fillRect/>
          </a:stretch>
        </p:blipFill>
        <p:spPr>
          <a:xfrm>
            <a:off x="9189085" y="3512820"/>
            <a:ext cx="2464435" cy="687705"/>
          </a:xfrm>
          <a:prstGeom prst="rect">
            <a:avLst/>
          </a:prstGeom>
        </p:spPr>
      </p:pic>
      <p:sp>
        <p:nvSpPr>
          <p:cNvPr id="12" name="文本框 11"/>
          <p:cNvSpPr txBox="1"/>
          <p:nvPr/>
        </p:nvSpPr>
        <p:spPr>
          <a:xfrm>
            <a:off x="2931160" y="2487930"/>
            <a:ext cx="5460365" cy="368300"/>
          </a:xfrm>
          <a:prstGeom prst="rect">
            <a:avLst/>
          </a:prstGeom>
          <a:noFill/>
        </p:spPr>
        <p:txBody>
          <a:bodyPr wrap="square" rtlCol="0">
            <a:spAutoFit/>
          </a:bodyPr>
          <a:lstStyle/>
          <a:p>
            <a:r>
              <a:rPr lang="zh-CN" altLang="en-US"/>
              <a:t>以四位分析人员时WannaCry勒索病毒为例</a:t>
            </a:r>
          </a:p>
        </p:txBody>
      </p:sp>
      <p:sp>
        <p:nvSpPr>
          <p:cNvPr id="13" name="燕尾形 12"/>
          <p:cNvSpPr/>
          <p:nvPr/>
        </p:nvSpPr>
        <p:spPr>
          <a:xfrm>
            <a:off x="2516505" y="253682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26</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任务分发测试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是否划分迅速</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pic>
        <p:nvPicPr>
          <p:cNvPr id="58" name="图片 58"/>
          <p:cNvPicPr>
            <a:picLocks noChangeAspect="1"/>
          </p:cNvPicPr>
          <p:nvPr/>
        </p:nvPicPr>
        <p:blipFill>
          <a:blip r:embed="rId4"/>
          <a:stretch>
            <a:fillRect/>
          </a:stretch>
        </p:blipFill>
        <p:spPr>
          <a:xfrm>
            <a:off x="2044700" y="1940560"/>
            <a:ext cx="4914900" cy="3577590"/>
          </a:xfrm>
          <a:prstGeom prst="rect">
            <a:avLst/>
          </a:prstGeom>
        </p:spPr>
      </p:pic>
      <p:pic>
        <p:nvPicPr>
          <p:cNvPr id="59" name="图片 59"/>
          <p:cNvPicPr>
            <a:picLocks noChangeAspect="1"/>
          </p:cNvPicPr>
          <p:nvPr/>
        </p:nvPicPr>
        <p:blipFill>
          <a:blip r:embed="rId5"/>
          <a:stretch>
            <a:fillRect/>
          </a:stretch>
        </p:blipFill>
        <p:spPr>
          <a:xfrm>
            <a:off x="6959600" y="1927860"/>
            <a:ext cx="4934585" cy="359029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27</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协作逆向测试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分析端之间操作同步</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graphicFrame>
        <p:nvGraphicFramePr>
          <p:cNvPr id="3" name="表格 2"/>
          <p:cNvGraphicFramePr/>
          <p:nvPr>
            <p:custDataLst>
              <p:tags r:id="rId2"/>
            </p:custDataLst>
          </p:nvPr>
        </p:nvGraphicFramePr>
        <p:xfrm>
          <a:off x="2614930" y="846455"/>
          <a:ext cx="8808720" cy="969010"/>
        </p:xfrm>
        <a:graphic>
          <a:graphicData uri="http://schemas.openxmlformats.org/drawingml/2006/table">
            <a:tbl>
              <a:tblPr firstRow="1" bandRow="1">
                <a:tableStyleId>{5940675A-B579-460E-94D1-54222C63F5DA}</a:tableStyleId>
              </a:tblPr>
              <a:tblGrid>
                <a:gridCol w="1603375">
                  <a:extLst>
                    <a:ext uri="{9D8B030D-6E8A-4147-A177-3AD203B41FA5}">
                      <a16:colId xmlns:a16="http://schemas.microsoft.com/office/drawing/2014/main" val="20000"/>
                    </a:ext>
                  </a:extLst>
                </a:gridCol>
                <a:gridCol w="7205345">
                  <a:extLst>
                    <a:ext uri="{9D8B030D-6E8A-4147-A177-3AD203B41FA5}">
                      <a16:colId xmlns:a16="http://schemas.microsoft.com/office/drawing/2014/main" val="20001"/>
                    </a:ext>
                  </a:extLst>
                </a:gridCol>
              </a:tblGrid>
              <a:tr h="484505">
                <a:tc>
                  <a:txBody>
                    <a:bodyPr/>
                    <a:lstStyle/>
                    <a:p>
                      <a:pPr indent="0"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添加注释修改函数名对变量名进行修改</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0"/>
                  </a:ext>
                </a:extLst>
              </a:tr>
              <a:tr h="484505">
                <a:tc>
                  <a:txBody>
                    <a:bodyPr/>
                    <a:lstStyle/>
                    <a:p>
                      <a:pPr indent="0" font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fontAlgn="ctr">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这三种操作都是实时同步的</a:t>
                      </a:r>
                      <a:r>
                        <a:rPr 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1" name="图片 61"/>
          <p:cNvPicPr>
            <a:picLocks noChangeAspect="1"/>
          </p:cNvPicPr>
          <p:nvPr/>
        </p:nvPicPr>
        <p:blipFill>
          <a:blip r:embed="rId5"/>
          <a:stretch>
            <a:fillRect/>
          </a:stretch>
        </p:blipFill>
        <p:spPr>
          <a:xfrm>
            <a:off x="2798445" y="3249295"/>
            <a:ext cx="5791835" cy="1555750"/>
          </a:xfrm>
          <a:prstGeom prst="rect">
            <a:avLst/>
          </a:prstGeom>
        </p:spPr>
      </p:pic>
      <p:pic>
        <p:nvPicPr>
          <p:cNvPr id="63" name="图片 63"/>
          <p:cNvPicPr>
            <a:picLocks noChangeAspect="1"/>
          </p:cNvPicPr>
          <p:nvPr/>
        </p:nvPicPr>
        <p:blipFill>
          <a:blip r:embed="rId6"/>
          <a:stretch>
            <a:fillRect/>
          </a:stretch>
        </p:blipFill>
        <p:spPr>
          <a:xfrm>
            <a:off x="2798445" y="2148205"/>
            <a:ext cx="5763895" cy="911225"/>
          </a:xfrm>
          <a:prstGeom prst="rect">
            <a:avLst/>
          </a:prstGeom>
        </p:spPr>
      </p:pic>
      <p:pic>
        <p:nvPicPr>
          <p:cNvPr id="65" name="图片 65"/>
          <p:cNvPicPr>
            <a:picLocks noChangeAspect="1"/>
          </p:cNvPicPr>
          <p:nvPr/>
        </p:nvPicPr>
        <p:blipFill>
          <a:blip r:embed="rId7"/>
          <a:stretch>
            <a:fillRect/>
          </a:stretch>
        </p:blipFill>
        <p:spPr>
          <a:xfrm>
            <a:off x="2798445" y="4994910"/>
            <a:ext cx="5764530" cy="1333500"/>
          </a:xfrm>
          <a:prstGeom prst="rect">
            <a:avLst/>
          </a:prstGeom>
        </p:spPr>
      </p:pic>
      <p:sp>
        <p:nvSpPr>
          <p:cNvPr id="12" name="文本框 11"/>
          <p:cNvSpPr txBox="1"/>
          <p:nvPr/>
        </p:nvSpPr>
        <p:spPr>
          <a:xfrm>
            <a:off x="9438640" y="3912870"/>
            <a:ext cx="1423035" cy="368300"/>
          </a:xfrm>
          <a:prstGeom prst="rect">
            <a:avLst/>
          </a:prstGeom>
          <a:noFill/>
        </p:spPr>
        <p:txBody>
          <a:bodyPr wrap="square" rtlCol="0">
            <a:spAutoFit/>
          </a:bodyPr>
          <a:lstStyle/>
          <a:p>
            <a:r>
              <a:rPr lang="zh-CN" altLang="en-US"/>
              <a:t>注释同步</a:t>
            </a:r>
          </a:p>
        </p:txBody>
      </p:sp>
      <p:sp>
        <p:nvSpPr>
          <p:cNvPr id="13" name="燕尾形 12"/>
          <p:cNvSpPr/>
          <p:nvPr/>
        </p:nvSpPr>
        <p:spPr>
          <a:xfrm>
            <a:off x="9023985" y="396176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438640" y="2419985"/>
            <a:ext cx="1992630" cy="368300"/>
          </a:xfrm>
          <a:prstGeom prst="rect">
            <a:avLst/>
          </a:prstGeom>
          <a:noFill/>
        </p:spPr>
        <p:txBody>
          <a:bodyPr wrap="square" rtlCol="0">
            <a:spAutoFit/>
          </a:bodyPr>
          <a:lstStyle/>
          <a:p>
            <a:r>
              <a:rPr lang="zh-CN" altLang="en-US"/>
              <a:t>修改函数名同步</a:t>
            </a:r>
          </a:p>
        </p:txBody>
      </p:sp>
      <p:sp>
        <p:nvSpPr>
          <p:cNvPr id="14" name="燕尾形 13"/>
          <p:cNvSpPr/>
          <p:nvPr/>
        </p:nvSpPr>
        <p:spPr>
          <a:xfrm>
            <a:off x="9023985" y="246888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438640" y="5405755"/>
            <a:ext cx="2079625" cy="368300"/>
          </a:xfrm>
          <a:prstGeom prst="rect">
            <a:avLst/>
          </a:prstGeom>
          <a:noFill/>
        </p:spPr>
        <p:txBody>
          <a:bodyPr wrap="square" rtlCol="0">
            <a:spAutoFit/>
          </a:bodyPr>
          <a:lstStyle/>
          <a:p>
            <a:r>
              <a:rPr lang="zh-CN" altLang="en-US"/>
              <a:t>修改变量名同步</a:t>
            </a:r>
          </a:p>
        </p:txBody>
      </p:sp>
      <p:sp>
        <p:nvSpPr>
          <p:cNvPr id="16" name="燕尾形 15"/>
          <p:cNvSpPr/>
          <p:nvPr/>
        </p:nvSpPr>
        <p:spPr>
          <a:xfrm>
            <a:off x="9023985" y="545465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28</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19405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015990" cy="460375"/>
          </a:xfrm>
          <a:prstGeom prst="rect">
            <a:avLst/>
          </a:prstGeom>
          <a:noFill/>
        </p:spPr>
        <p:txBody>
          <a:bodyPr wrap="square" rtlCol="0">
            <a:spAutoFit/>
          </a:bodyPr>
          <a:lstStyle/>
          <a:p>
            <a:r>
              <a:rPr lang="zh-CN" altLang="en-US" sz="2400" b="1">
                <a:solidFill>
                  <a:schemeClr val="tx2">
                    <a:lumMod val="50000"/>
                    <a:lumOff val="50000"/>
                  </a:schemeClr>
                </a:solidFill>
              </a:rPr>
              <a:t>协作逆向测试</a:t>
            </a:r>
            <a:r>
              <a:rPr lang="en-US" altLang="zh-CN" sz="2400" b="1">
                <a:solidFill>
                  <a:schemeClr val="tx2">
                    <a:lumMod val="50000"/>
                    <a:lumOff val="50000"/>
                  </a:schemeClr>
                </a:solidFill>
              </a:rPr>
              <a:t>——</a:t>
            </a:r>
            <a:r>
              <a:rPr lang="zh-CN" altLang="en-US" sz="2400" b="1">
                <a:solidFill>
                  <a:schemeClr val="tx2">
                    <a:lumMod val="50000"/>
                    <a:lumOff val="50000"/>
                  </a:schemeClr>
                </a:solidFill>
              </a:rPr>
              <a:t>逆向分析进展的可视化</a:t>
            </a:r>
          </a:p>
        </p:txBody>
      </p:sp>
      <p:sp>
        <p:nvSpPr>
          <p:cNvPr id="9" name="矩形 8"/>
          <p:cNvSpPr/>
          <p:nvPr/>
        </p:nvSpPr>
        <p:spPr>
          <a:xfrm>
            <a:off x="3175" y="275780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测试分析</a:t>
            </a:r>
          </a:p>
        </p:txBody>
      </p:sp>
      <p:sp>
        <p:nvSpPr>
          <p:cNvPr id="11" name="文本框 10"/>
          <p:cNvSpPr txBox="1"/>
          <p:nvPr/>
        </p:nvSpPr>
        <p:spPr>
          <a:xfrm>
            <a:off x="9333230" y="3121660"/>
            <a:ext cx="1992630" cy="368300"/>
          </a:xfrm>
          <a:prstGeom prst="rect">
            <a:avLst/>
          </a:prstGeom>
          <a:noFill/>
        </p:spPr>
        <p:txBody>
          <a:bodyPr wrap="square" rtlCol="0">
            <a:spAutoFit/>
          </a:bodyPr>
          <a:lstStyle/>
          <a:p>
            <a:r>
              <a:rPr lang="zh-CN" altLang="en-US"/>
              <a:t>查看实时进度树</a:t>
            </a:r>
          </a:p>
        </p:txBody>
      </p:sp>
      <p:sp>
        <p:nvSpPr>
          <p:cNvPr id="14" name="燕尾形 13"/>
          <p:cNvSpPr/>
          <p:nvPr/>
        </p:nvSpPr>
        <p:spPr>
          <a:xfrm>
            <a:off x="9146540" y="317055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333230" y="5267325"/>
            <a:ext cx="1854835" cy="922020"/>
          </a:xfrm>
          <a:prstGeom prst="rect">
            <a:avLst/>
          </a:prstGeom>
          <a:noFill/>
        </p:spPr>
        <p:txBody>
          <a:bodyPr wrap="square" rtlCol="0">
            <a:spAutoFit/>
          </a:bodyPr>
          <a:lstStyle/>
          <a:p>
            <a:r>
              <a:rPr lang="zh-CN" altLang="en-US"/>
              <a:t>分配任务后</a:t>
            </a:r>
            <a:r>
              <a:rPr lang="en-US" altLang="zh-CN"/>
              <a:t>IDA</a:t>
            </a:r>
            <a:r>
              <a:rPr lang="zh-CN" altLang="en-US"/>
              <a:t>中渲染出任务函数部分</a:t>
            </a:r>
          </a:p>
        </p:txBody>
      </p:sp>
      <p:sp>
        <p:nvSpPr>
          <p:cNvPr id="16" name="燕尾形 15"/>
          <p:cNvSpPr/>
          <p:nvPr/>
        </p:nvSpPr>
        <p:spPr>
          <a:xfrm>
            <a:off x="9146540" y="544576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表格 16"/>
          <p:cNvGraphicFramePr/>
          <p:nvPr>
            <p:custDataLst>
              <p:tags r:id="rId2"/>
            </p:custDataLst>
          </p:nvPr>
        </p:nvGraphicFramePr>
        <p:xfrm>
          <a:off x="2945130" y="854075"/>
          <a:ext cx="8242935" cy="1524000"/>
        </p:xfrm>
        <a:graphic>
          <a:graphicData uri="http://schemas.openxmlformats.org/drawingml/2006/table">
            <a:tbl>
              <a:tblPr firstRow="1" bandRow="1">
                <a:tableStyleId>{5940675A-B579-460E-94D1-54222C63F5DA}</a:tableStyleId>
              </a:tblPr>
              <a:tblGrid>
                <a:gridCol w="2198370">
                  <a:extLst>
                    <a:ext uri="{9D8B030D-6E8A-4147-A177-3AD203B41FA5}">
                      <a16:colId xmlns:a16="http://schemas.microsoft.com/office/drawing/2014/main" val="20000"/>
                    </a:ext>
                  </a:extLst>
                </a:gridCol>
                <a:gridCol w="6044565">
                  <a:extLst>
                    <a:ext uri="{9D8B030D-6E8A-4147-A177-3AD203B41FA5}">
                      <a16:colId xmlns:a16="http://schemas.microsoft.com/office/drawing/2014/main" val="20001"/>
                    </a:ext>
                  </a:extLst>
                </a:gridCol>
              </a:tblGrid>
              <a:tr h="305435">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测试序号</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70AD47"/>
                      </a:solidFill>
                      <a:prstDash val="solid"/>
                      <a:headEnd type="none" w="med" len="med"/>
                      <a:tailEnd type="none" w="med" len="med"/>
                    </a:lnL>
                    <a:lnR>
                      <a:noFill/>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tc>
                  <a:txBody>
                    <a:bodyPr/>
                    <a:lstStyle/>
                    <a:p>
                      <a:pPr indent="0" algn="ctr">
                        <a:buNone/>
                      </a:pPr>
                      <a:r>
                        <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p>
                  </a:txBody>
                  <a:tcPr marL="38100" marR="38100" marT="76200" marB="76200" anchor="ctr">
                    <a:lnL>
                      <a:noFill/>
                    </a:lnL>
                    <a:lnR w="12700" cap="flat" cmpd="sng">
                      <a:solidFill>
                        <a:srgbClr val="70AD47"/>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70AD47"/>
                      </a:solidFill>
                      <a:prstDash val="solid"/>
                      <a:headEnd type="none" w="med" len="med"/>
                      <a:tailEnd type="none" w="med" len="med"/>
                    </a:lnB>
                    <a:lnTlToBr>
                      <a:noFill/>
                    </a:lnTlToBr>
                    <a:lnBlToTr>
                      <a:noFill/>
                    </a:lnBlToTr>
                    <a:solidFill>
                      <a:srgbClr val="70AD47"/>
                    </a:solidFill>
                  </a:tcPr>
                </a:tc>
                <a:extLst>
                  <a:ext uri="{0D108BD9-81ED-4DB2-BD59-A6C34878D82A}">
                    <a16:rowId xmlns:a16="http://schemas.microsoft.com/office/drawing/2014/main" val="10000"/>
                  </a:ext>
                </a:extLst>
              </a:tr>
              <a:tr h="457200">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测试步骤</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tc>
                  <a:txBody>
                    <a:bodyPr/>
                    <a:lstStyle/>
                    <a:p>
                      <a:pPr indent="0">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进入“逆向进展可视化”界面,通过鼠标点击更改任务完成状态,查看</a:t>
                      </a:r>
                      <a:r>
                        <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样本在</a:t>
                      </a: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在</a:t>
                      </a:r>
                      <a:r>
                        <a:rPr lang="en-US" sz="1400" b="0" dirty="0" err="1">
                          <a:solidFill>
                            <a:srgbClr val="000000"/>
                          </a:solidFill>
                          <a:latin typeface="Times New Roman" panose="02020603050405020304" charset="0"/>
                          <a:cs typeface="Times New Roman" panose="02020603050405020304" charset="0"/>
                        </a:rPr>
                        <a:t>I</a:t>
                      </a: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DA</a:t>
                      </a:r>
                      <a:r>
                        <a:rPr lang="zh-CN"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rPr>
                        <a:t>中的分析界面</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70AD47"/>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solidFill>
                      <a:srgbClr val="E2EFD9"/>
                    </a:solidFill>
                  </a:tcPr>
                </a:tc>
                <a:extLst>
                  <a:ext uri="{0D108BD9-81ED-4DB2-BD59-A6C34878D82A}">
                    <a16:rowId xmlns:a16="http://schemas.microsoft.com/office/drawing/2014/main" val="10001"/>
                  </a:ext>
                </a:extLst>
              </a:tr>
              <a:tr h="457835">
                <a:tc>
                  <a:txBody>
                    <a:bodyPr/>
                    <a:lstStyle/>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测试结果</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tc>
                  <a:txBody>
                    <a:bodyPr/>
                    <a:lstStyle/>
                    <a:p>
                      <a:pPr indent="0">
                        <a:buNone/>
                      </a:pP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被彩色填充的节点表示任务状态为已完成，未填充表示任务未完成；</a:t>
                      </a:r>
                      <a:r>
                        <a:rPr lang="en-US" sz="1400" b="0" dirty="0" err="1">
                          <a:solidFill>
                            <a:srgbClr val="000000"/>
                          </a:solidFill>
                          <a:latin typeface="Times New Roman" panose="02020603050405020304" charset="0"/>
                          <a:cs typeface="Times New Roman" panose="02020603050405020304" charset="0"/>
                        </a:rPr>
                        <a:t>I</a:t>
                      </a:r>
                      <a:r>
                        <a:rPr lang="en-US" sz="1400" b="0" dirty="0" err="1">
                          <a:solidFill>
                            <a:srgbClr val="000000"/>
                          </a:solidFill>
                          <a:latin typeface="宋体" panose="02010600030101010101" pitchFamily="2" charset="-122"/>
                          <a:ea typeface="宋体" panose="02010600030101010101" pitchFamily="2" charset="-122"/>
                          <a:cs typeface="宋体" panose="02010600030101010101" pitchFamily="2" charset="-122"/>
                        </a:rPr>
                        <a:t>DA应能实现已分配函数的渲染</a:t>
                      </a:r>
                      <a:endParaRPr lang="en-US" altLang="en-US" sz="14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38100" marR="38100" marT="76200" marB="76200" anchor="ctr">
                    <a:lnL w="12700" cap="flat" cmpd="sng">
                      <a:solidFill>
                        <a:srgbClr val="A8D08D"/>
                      </a:solidFill>
                      <a:prstDash val="solid"/>
                      <a:headEnd type="none" w="med" len="med"/>
                      <a:tailEnd type="none" w="med" len="med"/>
                    </a:lnL>
                    <a:lnR w="12700" cap="flat" cmpd="sng">
                      <a:solidFill>
                        <a:srgbClr val="A8D08D"/>
                      </a:solidFill>
                      <a:prstDash val="solid"/>
                      <a:headEnd type="none" w="med" len="med"/>
                      <a:tailEnd type="none" w="med" len="med"/>
                    </a:lnR>
                    <a:lnT w="12700" cap="flat" cmpd="sng">
                      <a:solidFill>
                        <a:srgbClr val="A8D08D"/>
                      </a:solidFill>
                      <a:prstDash val="solid"/>
                      <a:headEnd type="none" w="med" len="med"/>
                      <a:tailEnd type="none" w="med" len="med"/>
                    </a:lnT>
                    <a:lnB w="12700" cap="flat" cmpd="sng">
                      <a:solidFill>
                        <a:srgbClr val="A8D08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8" name="图片 68"/>
          <p:cNvPicPr>
            <a:picLocks noChangeAspect="1"/>
          </p:cNvPicPr>
          <p:nvPr/>
        </p:nvPicPr>
        <p:blipFill>
          <a:blip r:embed="rId5"/>
          <a:stretch>
            <a:fillRect/>
          </a:stretch>
        </p:blipFill>
        <p:spPr>
          <a:xfrm>
            <a:off x="3079115" y="4233545"/>
            <a:ext cx="5757545" cy="2358390"/>
          </a:xfrm>
          <a:prstGeom prst="rect">
            <a:avLst/>
          </a:prstGeom>
        </p:spPr>
      </p:pic>
      <p:pic>
        <p:nvPicPr>
          <p:cNvPr id="67" name="图片 67"/>
          <p:cNvPicPr>
            <a:picLocks noChangeAspect="1"/>
          </p:cNvPicPr>
          <p:nvPr/>
        </p:nvPicPr>
        <p:blipFill>
          <a:blip r:embed="rId6"/>
          <a:srcRect b="32902"/>
          <a:stretch>
            <a:fillRect/>
          </a:stretch>
        </p:blipFill>
        <p:spPr>
          <a:xfrm>
            <a:off x="3079115" y="2433955"/>
            <a:ext cx="5757545" cy="174371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02</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13" name="文本框 12"/>
          <p:cNvSpPr txBox="1"/>
          <p:nvPr/>
        </p:nvSpPr>
        <p:spPr>
          <a:xfrm>
            <a:off x="2959100" y="1033780"/>
            <a:ext cx="5264150" cy="368300"/>
          </a:xfrm>
          <a:prstGeom prst="rect">
            <a:avLst/>
          </a:prstGeom>
          <a:noFill/>
        </p:spPr>
        <p:txBody>
          <a:bodyPr wrap="square" rtlCol="0">
            <a:spAutoFit/>
          </a:bodyPr>
          <a:lstStyle/>
          <a:p>
            <a:r>
              <a:rPr lang="zh-CN" altLang="en-US" dirty="0"/>
              <a:t>恶意代码演化更具家族性</a:t>
            </a:r>
          </a:p>
        </p:txBody>
      </p:sp>
      <p:sp>
        <p:nvSpPr>
          <p:cNvPr id="20" name="燕尾形 19"/>
          <p:cNvSpPr/>
          <p:nvPr/>
        </p:nvSpPr>
        <p:spPr>
          <a:xfrm>
            <a:off x="2749550" y="107378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233795" y="2182495"/>
            <a:ext cx="5767070" cy="3153410"/>
          </a:xfrm>
          <a:prstGeom prst="rect">
            <a:avLst/>
          </a:prstGeom>
        </p:spPr>
      </p:pic>
      <p:sp>
        <p:nvSpPr>
          <p:cNvPr id="28" name="五边形 27"/>
          <p:cNvSpPr/>
          <p:nvPr/>
        </p:nvSpPr>
        <p:spPr>
          <a:xfrm flipH="1">
            <a:off x="9871075" y="1572895"/>
            <a:ext cx="1912620" cy="305435"/>
          </a:xfrm>
          <a:prstGeom prst="homePlate">
            <a:avLst/>
          </a:prstGeom>
          <a:solidFill>
            <a:schemeClr val="bg2">
              <a:lumMod val="9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2">
                    <a:lumMod val="65000"/>
                  </a:schemeClr>
                </a:solidFill>
              </a:rPr>
              <a:t>M-trends2021报告数据</a:t>
            </a:r>
          </a:p>
        </p:txBody>
      </p:sp>
      <p:cxnSp>
        <p:nvCxnSpPr>
          <p:cNvPr id="29" name="肘形连接符 28"/>
          <p:cNvCxnSpPr>
            <a:stCxn id="28" idx="3"/>
            <a:endCxn id="30" idx="0"/>
          </p:cNvCxnSpPr>
          <p:nvPr/>
        </p:nvCxnSpPr>
        <p:spPr>
          <a:xfrm rot="10800000" flipV="1">
            <a:off x="9721215" y="1725295"/>
            <a:ext cx="149225" cy="1236345"/>
          </a:xfrm>
          <a:prstGeom prst="bentConnector2">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9660890" y="2962275"/>
            <a:ext cx="121920" cy="128905"/>
          </a:xfrm>
          <a:prstGeom prst="ellipse">
            <a:avLst/>
          </a:prstGeom>
          <a:noFill/>
          <a:ln w="28575">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左箭头 30"/>
          <p:cNvSpPr/>
          <p:nvPr/>
        </p:nvSpPr>
        <p:spPr>
          <a:xfrm>
            <a:off x="5510530" y="3916680"/>
            <a:ext cx="631825" cy="156210"/>
          </a:xfrm>
          <a:prstGeom prst="leftArrow">
            <a:avLst/>
          </a:prstGeom>
          <a:solidFill>
            <a:srgbClr val="EA6E3D"/>
          </a:solidFill>
          <a:ln>
            <a:solidFill>
              <a:srgbClr val="F99C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375535" y="2802572"/>
            <a:ext cx="3239770" cy="2311400"/>
          </a:xfrm>
          <a:prstGeom prst="rect">
            <a:avLst/>
          </a:prstGeom>
        </p:spPr>
      </p:pic>
      <p:sp>
        <p:nvSpPr>
          <p:cNvPr id="18" name="五边形 17"/>
          <p:cNvSpPr/>
          <p:nvPr/>
        </p:nvSpPr>
        <p:spPr>
          <a:xfrm flipH="1">
            <a:off x="3389630" y="2083579"/>
            <a:ext cx="1912620" cy="305435"/>
          </a:xfrm>
          <a:prstGeom prst="homePlate">
            <a:avLst/>
          </a:prstGeom>
          <a:solidFill>
            <a:schemeClr val="bg2">
              <a:lumMod val="95000"/>
            </a:schemeClr>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2">
                    <a:lumMod val="65000"/>
                  </a:schemeClr>
                </a:solidFill>
              </a:rPr>
              <a:t>数据来源于</a:t>
            </a:r>
            <a:r>
              <a:rPr lang="en-US" altLang="zh-CN" sz="1200" dirty="0" err="1">
                <a:solidFill>
                  <a:schemeClr val="bg2">
                    <a:lumMod val="65000"/>
                  </a:schemeClr>
                </a:solidFill>
              </a:rPr>
              <a:t>FireEyes</a:t>
            </a:r>
            <a:endParaRPr lang="zh-CN" altLang="en-US" sz="1200" dirty="0">
              <a:solidFill>
                <a:schemeClr val="bg2">
                  <a:lumMod val="65000"/>
                </a:schemeClr>
              </a:solidFill>
            </a:endParaRPr>
          </a:p>
        </p:txBody>
      </p:sp>
      <p:cxnSp>
        <p:nvCxnSpPr>
          <p:cNvPr id="19" name="肘形连接符 18"/>
          <p:cNvCxnSpPr>
            <a:stCxn id="18" idx="3"/>
          </p:cNvCxnSpPr>
          <p:nvPr/>
        </p:nvCxnSpPr>
        <p:spPr>
          <a:xfrm rot="10800000" flipV="1">
            <a:off x="3239770" y="2235979"/>
            <a:ext cx="149225" cy="1236345"/>
          </a:xfrm>
          <a:prstGeom prst="bentConnector2">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3550920"/>
            <a:ext cx="1814830" cy="802005"/>
          </a:xfrm>
          <a:prstGeom prst="rect">
            <a:avLst/>
          </a:prstGeom>
          <a:solidFill>
            <a:schemeClr val="bg1"/>
          </a:solidFill>
        </p:spPr>
        <p:txBody>
          <a:bodyPr wrap="square" rtlCol="0">
            <a:spAutoFit/>
          </a:bodyPr>
          <a:lstStyle/>
          <a:p>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29</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创新性</a:t>
            </a:r>
            <a:r>
              <a:rPr lang="en-US" altLang="zh-CN" b="1">
                <a:solidFill>
                  <a:schemeClr val="tx2">
                    <a:lumMod val="50000"/>
                    <a:lumOff val="50000"/>
                  </a:schemeClr>
                </a:solidFill>
              </a:rPr>
              <a:t>&amp;</a:t>
            </a:r>
            <a:r>
              <a:rPr lang="zh-CN" altLang="en-US" b="1">
                <a:solidFill>
                  <a:schemeClr val="tx2">
                    <a:lumMod val="50000"/>
                    <a:lumOff val="50000"/>
                  </a:schemeClr>
                </a:solidFill>
              </a:rPr>
              <a:t>实用性</a:t>
            </a:r>
          </a:p>
        </p:txBody>
      </p:sp>
      <p:sp>
        <p:nvSpPr>
          <p:cNvPr id="12" name="矩形 11"/>
          <p:cNvSpPr/>
          <p:nvPr/>
        </p:nvSpPr>
        <p:spPr>
          <a:xfrm>
            <a:off x="-635" y="1946910"/>
            <a:ext cx="1814830" cy="802005"/>
          </a:xfrm>
          <a:prstGeom prst="rect">
            <a:avLst/>
          </a:prstGeom>
          <a:solidFill>
            <a:schemeClr val="tx2">
              <a:lumMod val="50000"/>
              <a:lumOff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设计实现</a:t>
            </a:r>
          </a:p>
        </p:txBody>
      </p:sp>
      <p:sp>
        <p:nvSpPr>
          <p:cNvPr id="11" name="文本框 10"/>
          <p:cNvSpPr txBox="1"/>
          <p:nvPr/>
        </p:nvSpPr>
        <p:spPr>
          <a:xfrm>
            <a:off x="2375535" y="243840"/>
            <a:ext cx="3039745" cy="460375"/>
          </a:xfrm>
          <a:prstGeom prst="rect">
            <a:avLst/>
          </a:prstGeom>
          <a:noFill/>
        </p:spPr>
        <p:txBody>
          <a:bodyPr wrap="square" rtlCol="0">
            <a:spAutoFit/>
          </a:bodyPr>
          <a:lstStyle/>
          <a:p>
            <a:r>
              <a:rPr lang="zh-CN" altLang="en-US" sz="2400" b="1">
                <a:solidFill>
                  <a:schemeClr val="tx2">
                    <a:lumMod val="50000"/>
                    <a:lumOff val="50000"/>
                  </a:schemeClr>
                </a:solidFill>
              </a:rPr>
              <a:t>创新性</a:t>
            </a:r>
          </a:p>
        </p:txBody>
      </p:sp>
      <p:sp>
        <p:nvSpPr>
          <p:cNvPr id="13" name="文本框 12"/>
          <p:cNvSpPr txBox="1"/>
          <p:nvPr/>
        </p:nvSpPr>
        <p:spPr>
          <a:xfrm>
            <a:off x="2375535" y="812165"/>
            <a:ext cx="9088755" cy="1156855"/>
          </a:xfrm>
          <a:prstGeom prst="rect">
            <a:avLst/>
          </a:prstGeom>
          <a:noFill/>
        </p:spPr>
        <p:txBody>
          <a:bodyPr wrap="square" rtlCol="0">
            <a:spAutoFit/>
          </a:bodyPr>
          <a:lstStyle/>
          <a:p>
            <a:pPr defTabSz="457200">
              <a:lnSpc>
                <a:spcPct val="150000"/>
              </a:lnSpc>
            </a:pPr>
            <a:r>
              <a:rPr lang="en-US" altLang="zh-CN" sz="1600" dirty="0">
                <a:latin typeface="+mn-ea"/>
              </a:rPr>
              <a:t>	</a:t>
            </a:r>
            <a:r>
              <a:rPr lang="zh-CN" altLang="en-US" sz="1600" dirty="0">
                <a:latin typeface="+mn-ea"/>
              </a:rPr>
              <a:t>本作品创建了国内首个快速协作的恶意代码分析平台，自主提出了一种自动化任务分发策略，同时构建了逆向工程师与逆向工程师之间、当下分析场景与历史溯源知识库之间的横向能力与纵向知识的关联融合，有效提升了团队协作逆向的能力与效率。</a:t>
            </a:r>
          </a:p>
        </p:txBody>
      </p:sp>
      <p:sp>
        <p:nvSpPr>
          <p:cNvPr id="14" name="文本框 13"/>
          <p:cNvSpPr txBox="1"/>
          <p:nvPr/>
        </p:nvSpPr>
        <p:spPr>
          <a:xfrm>
            <a:off x="3266791" y="2570599"/>
            <a:ext cx="7812541" cy="369332"/>
          </a:xfrm>
          <a:prstGeom prst="rect">
            <a:avLst/>
          </a:prstGeom>
          <a:noFill/>
        </p:spPr>
        <p:txBody>
          <a:bodyPr wrap="square" rtlCol="0">
            <a:spAutoFit/>
          </a:bodyPr>
          <a:lstStyle/>
          <a:p>
            <a:r>
              <a:rPr lang="zh-CN" altLang="en-US"/>
              <a:t>提出基于恶意功能划分的逆向任务自动化分解策略，有效提升任务分发效率</a:t>
            </a:r>
          </a:p>
        </p:txBody>
      </p:sp>
      <p:sp>
        <p:nvSpPr>
          <p:cNvPr id="15" name="燕尾形 18"/>
          <p:cNvSpPr/>
          <p:nvPr/>
        </p:nvSpPr>
        <p:spPr>
          <a:xfrm>
            <a:off x="2852137" y="2610604"/>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266791" y="3505748"/>
            <a:ext cx="7812541" cy="369332"/>
          </a:xfrm>
          <a:prstGeom prst="rect">
            <a:avLst/>
          </a:prstGeom>
          <a:noFill/>
        </p:spPr>
        <p:txBody>
          <a:bodyPr wrap="square" rtlCol="0">
            <a:spAutoFit/>
          </a:bodyPr>
          <a:lstStyle/>
          <a:p>
            <a:r>
              <a:rPr lang="zh-CN" altLang="en-US"/>
              <a:t>实现跨工程师的逆向进度横向共享机制，快速增强协作分析能力</a:t>
            </a:r>
          </a:p>
        </p:txBody>
      </p:sp>
      <p:sp>
        <p:nvSpPr>
          <p:cNvPr id="17" name="燕尾形 18"/>
          <p:cNvSpPr/>
          <p:nvPr/>
        </p:nvSpPr>
        <p:spPr>
          <a:xfrm>
            <a:off x="2852137" y="3545753"/>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66791" y="4434720"/>
            <a:ext cx="7812541" cy="369332"/>
          </a:xfrm>
          <a:prstGeom prst="rect">
            <a:avLst/>
          </a:prstGeom>
          <a:noFill/>
        </p:spPr>
        <p:txBody>
          <a:bodyPr wrap="square" rtlCol="0">
            <a:spAutoFit/>
          </a:bodyPr>
          <a:lstStyle/>
          <a:p>
            <a:r>
              <a:rPr lang="zh-CN" altLang="en-US"/>
              <a:t>构建跨时域的溯源知识纵向融合机制，快速提升分析效率</a:t>
            </a:r>
          </a:p>
        </p:txBody>
      </p:sp>
      <p:sp>
        <p:nvSpPr>
          <p:cNvPr id="20" name="燕尾形 18"/>
          <p:cNvSpPr/>
          <p:nvPr/>
        </p:nvSpPr>
        <p:spPr>
          <a:xfrm>
            <a:off x="2852137" y="447472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3550920"/>
            <a:ext cx="1814830" cy="802005"/>
          </a:xfrm>
          <a:prstGeom prst="rect">
            <a:avLst/>
          </a:prstGeom>
          <a:solidFill>
            <a:schemeClr val="bg1"/>
          </a:solidFill>
        </p:spPr>
        <p:txBody>
          <a:bodyPr wrap="square" rtlCol="0">
            <a:spAutoFit/>
          </a:bodyPr>
          <a:lstStyle/>
          <a:p>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30</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创新性</a:t>
            </a:r>
            <a:r>
              <a:rPr lang="en-US" altLang="zh-CN" b="1">
                <a:solidFill>
                  <a:schemeClr val="tx2">
                    <a:lumMod val="50000"/>
                    <a:lumOff val="50000"/>
                  </a:schemeClr>
                </a:solidFill>
              </a:rPr>
              <a:t>&amp;</a:t>
            </a:r>
            <a:r>
              <a:rPr lang="zh-CN" altLang="en-US" b="1">
                <a:solidFill>
                  <a:schemeClr val="tx2">
                    <a:lumMod val="50000"/>
                    <a:lumOff val="50000"/>
                  </a:schemeClr>
                </a:solidFill>
              </a:rPr>
              <a:t>实用性</a:t>
            </a:r>
          </a:p>
        </p:txBody>
      </p:sp>
      <p:sp>
        <p:nvSpPr>
          <p:cNvPr id="12" name="矩形 11"/>
          <p:cNvSpPr/>
          <p:nvPr/>
        </p:nvSpPr>
        <p:spPr>
          <a:xfrm>
            <a:off x="-635" y="1946910"/>
            <a:ext cx="1814830" cy="802005"/>
          </a:xfrm>
          <a:prstGeom prst="rect">
            <a:avLst/>
          </a:prstGeom>
          <a:solidFill>
            <a:schemeClr val="tx2">
              <a:lumMod val="50000"/>
              <a:lumOff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设计实现</a:t>
            </a:r>
          </a:p>
        </p:txBody>
      </p:sp>
      <p:sp>
        <p:nvSpPr>
          <p:cNvPr id="11" name="文本框 10"/>
          <p:cNvSpPr txBox="1"/>
          <p:nvPr/>
        </p:nvSpPr>
        <p:spPr>
          <a:xfrm>
            <a:off x="2375535" y="243840"/>
            <a:ext cx="3039745" cy="460375"/>
          </a:xfrm>
          <a:prstGeom prst="rect">
            <a:avLst/>
          </a:prstGeom>
          <a:noFill/>
        </p:spPr>
        <p:txBody>
          <a:bodyPr wrap="square" rtlCol="0">
            <a:spAutoFit/>
          </a:bodyPr>
          <a:lstStyle/>
          <a:p>
            <a:r>
              <a:rPr lang="zh-CN" altLang="en-US" sz="2400" b="1">
                <a:solidFill>
                  <a:schemeClr val="tx2">
                    <a:lumMod val="50000"/>
                    <a:lumOff val="50000"/>
                  </a:schemeClr>
                </a:solidFill>
              </a:rPr>
              <a:t>实用性</a:t>
            </a:r>
          </a:p>
        </p:txBody>
      </p:sp>
      <p:sp>
        <p:nvSpPr>
          <p:cNvPr id="9" name="文本框 8"/>
          <p:cNvSpPr txBox="1"/>
          <p:nvPr/>
        </p:nvSpPr>
        <p:spPr>
          <a:xfrm>
            <a:off x="2414726" y="812165"/>
            <a:ext cx="9090204" cy="1525739"/>
          </a:xfrm>
          <a:prstGeom prst="rect">
            <a:avLst/>
          </a:prstGeom>
          <a:noFill/>
        </p:spPr>
        <p:txBody>
          <a:bodyPr wrap="square" rtlCol="0">
            <a:spAutoFit/>
          </a:bodyPr>
          <a:lstStyle/>
          <a:p>
            <a:pPr defTabSz="457200">
              <a:lnSpc>
                <a:spcPct val="150000"/>
              </a:lnSpc>
            </a:pPr>
            <a:r>
              <a:rPr lang="en-US" altLang="zh-CN" sz="1600"/>
              <a:t>	</a:t>
            </a:r>
            <a:r>
              <a:rPr lang="zh-CN" altLang="en-US" sz="1600"/>
              <a:t>作品的实用性在于实现了任务的快速自动化分发、溯源特征的自动化家族溯源、第一时间反馈溯源结果扩充威胁情报库、构建开源的威胁情报库实现情报共享。不仅减轻了安全从业者的工作压力，提升样本分析的效率，而且有利于企业降低样本分析成本、减小人才培养的成本，获取更大的经济效益</a:t>
            </a:r>
          </a:p>
        </p:txBody>
      </p:sp>
      <p:sp>
        <p:nvSpPr>
          <p:cNvPr id="13" name="文本框 12"/>
          <p:cNvSpPr txBox="1"/>
          <p:nvPr/>
        </p:nvSpPr>
        <p:spPr>
          <a:xfrm>
            <a:off x="3222402" y="2570599"/>
            <a:ext cx="7812541" cy="369332"/>
          </a:xfrm>
          <a:prstGeom prst="rect">
            <a:avLst/>
          </a:prstGeom>
          <a:noFill/>
        </p:spPr>
        <p:txBody>
          <a:bodyPr wrap="square" rtlCol="0">
            <a:spAutoFit/>
          </a:bodyPr>
          <a:lstStyle/>
          <a:p>
            <a:r>
              <a:rPr lang="zh-CN" altLang="en-US"/>
              <a:t>快速任务划分和自动化反馈溯源结果提高人工逆向速度</a:t>
            </a:r>
          </a:p>
        </p:txBody>
      </p:sp>
      <p:sp>
        <p:nvSpPr>
          <p:cNvPr id="14" name="燕尾形 18"/>
          <p:cNvSpPr/>
          <p:nvPr/>
        </p:nvSpPr>
        <p:spPr>
          <a:xfrm>
            <a:off x="2807748" y="2610604"/>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22399" y="3366254"/>
            <a:ext cx="7812541" cy="369332"/>
          </a:xfrm>
          <a:prstGeom prst="rect">
            <a:avLst/>
          </a:prstGeom>
          <a:noFill/>
        </p:spPr>
        <p:txBody>
          <a:bodyPr wrap="square" rtlCol="0">
            <a:spAutoFit/>
          </a:bodyPr>
          <a:lstStyle/>
          <a:p>
            <a:r>
              <a:rPr lang="zh-CN" altLang="en-US" dirty="0"/>
              <a:t>自动化提供比较可靠的溯源结果与威胁情报</a:t>
            </a:r>
          </a:p>
        </p:txBody>
      </p:sp>
      <p:sp>
        <p:nvSpPr>
          <p:cNvPr id="16" name="燕尾形 18"/>
          <p:cNvSpPr/>
          <p:nvPr/>
        </p:nvSpPr>
        <p:spPr>
          <a:xfrm>
            <a:off x="2807748" y="340677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222400" y="4264303"/>
            <a:ext cx="7812541" cy="369332"/>
          </a:xfrm>
          <a:prstGeom prst="rect">
            <a:avLst/>
          </a:prstGeom>
          <a:noFill/>
        </p:spPr>
        <p:txBody>
          <a:bodyPr wrap="square" rtlCol="0">
            <a:spAutoFit/>
          </a:bodyPr>
          <a:lstStyle/>
          <a:p>
            <a:r>
              <a:rPr lang="zh-CN" altLang="en-US" dirty="0"/>
              <a:t>构建开放的威胁情报知识库以实现情报共享</a:t>
            </a:r>
          </a:p>
        </p:txBody>
      </p:sp>
      <p:sp>
        <p:nvSpPr>
          <p:cNvPr id="18" name="燕尾形 18"/>
          <p:cNvSpPr/>
          <p:nvPr/>
        </p:nvSpPr>
        <p:spPr>
          <a:xfrm>
            <a:off x="2807748" y="4264303"/>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22401" y="5082183"/>
            <a:ext cx="7812541" cy="369332"/>
          </a:xfrm>
          <a:prstGeom prst="rect">
            <a:avLst/>
          </a:prstGeom>
          <a:noFill/>
        </p:spPr>
        <p:txBody>
          <a:bodyPr wrap="square" rtlCol="0">
            <a:spAutoFit/>
          </a:bodyPr>
          <a:lstStyle/>
          <a:p>
            <a:r>
              <a:rPr lang="zh-CN" altLang="en-US" dirty="0"/>
              <a:t>营造更有效率的协作分析，创造更大的经济效益</a:t>
            </a:r>
          </a:p>
        </p:txBody>
      </p:sp>
      <p:sp>
        <p:nvSpPr>
          <p:cNvPr id="20" name="燕尾形 18"/>
          <p:cNvSpPr/>
          <p:nvPr/>
        </p:nvSpPr>
        <p:spPr>
          <a:xfrm>
            <a:off x="2807748" y="5082183"/>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a:solidFill>
                  <a:schemeClr val="tx2">
                    <a:lumMod val="50000"/>
                    <a:lumOff val="50000"/>
                  </a:schemeClr>
                </a:solidFill>
                <a:latin typeface="微软雅黑" panose="020B0503020204020204" charset="-122"/>
                <a:ea typeface="微软雅黑" panose="020B0503020204020204" charset="-122"/>
              </a:rPr>
              <a:t>31</a:t>
            </a:r>
            <a:endParaRPr lang="en-US" altLang="zh-CN" sz="2000" b="1" dirty="0">
              <a:solidFill>
                <a:schemeClr val="tx2">
                  <a:lumMod val="50000"/>
                  <a:lumOff val="50000"/>
                </a:schemeClr>
              </a:solidFill>
              <a:latin typeface="微软雅黑" panose="020B0503020204020204" charset="-122"/>
              <a:ea typeface="微软雅黑" panose="020B0503020204020204" charset="-122"/>
            </a:endParaRPr>
          </a:p>
        </p:txBody>
      </p:sp>
      <p:sp>
        <p:nvSpPr>
          <p:cNvPr id="11" name="文本框 10"/>
          <p:cNvSpPr txBox="1"/>
          <p:nvPr/>
        </p:nvSpPr>
        <p:spPr>
          <a:xfrm>
            <a:off x="1228090" y="243840"/>
            <a:ext cx="3039745" cy="460375"/>
          </a:xfrm>
          <a:prstGeom prst="rect">
            <a:avLst/>
          </a:prstGeom>
          <a:noFill/>
        </p:spPr>
        <p:txBody>
          <a:bodyPr wrap="square" rtlCol="0">
            <a:spAutoFit/>
          </a:bodyPr>
          <a:lstStyle/>
          <a:p>
            <a:r>
              <a:rPr lang="zh-CN" altLang="en-US" sz="2400" b="1">
                <a:solidFill>
                  <a:schemeClr val="tx2">
                    <a:lumMod val="50000"/>
                    <a:lumOff val="50000"/>
                  </a:schemeClr>
                </a:solidFill>
              </a:rPr>
              <a:t>未来展望</a:t>
            </a:r>
          </a:p>
        </p:txBody>
      </p:sp>
      <p:sp>
        <p:nvSpPr>
          <p:cNvPr id="13" name="文本框 12"/>
          <p:cNvSpPr txBox="1"/>
          <p:nvPr/>
        </p:nvSpPr>
        <p:spPr>
          <a:xfrm>
            <a:off x="2092102" y="4133334"/>
            <a:ext cx="7812541" cy="368300"/>
          </a:xfrm>
          <a:prstGeom prst="rect">
            <a:avLst/>
          </a:prstGeom>
          <a:noFill/>
        </p:spPr>
        <p:txBody>
          <a:bodyPr wrap="square" rtlCol="0">
            <a:spAutoFit/>
          </a:bodyPr>
          <a:lstStyle/>
          <a:p>
            <a:r>
              <a:rPr lang="zh-CN" altLang="en-US"/>
              <a:t>下一阶段工作</a:t>
            </a:r>
          </a:p>
        </p:txBody>
      </p:sp>
      <p:sp>
        <p:nvSpPr>
          <p:cNvPr id="14" name="燕尾形 18"/>
          <p:cNvSpPr/>
          <p:nvPr/>
        </p:nvSpPr>
        <p:spPr>
          <a:xfrm>
            <a:off x="1677448" y="4173339"/>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092099" y="1299329"/>
            <a:ext cx="7812541" cy="368300"/>
          </a:xfrm>
          <a:prstGeom prst="rect">
            <a:avLst/>
          </a:prstGeom>
          <a:noFill/>
        </p:spPr>
        <p:txBody>
          <a:bodyPr wrap="square" rtlCol="0">
            <a:spAutoFit/>
          </a:bodyPr>
          <a:lstStyle/>
          <a:p>
            <a:r>
              <a:rPr lang="zh-CN" altLang="en-US" dirty="0"/>
              <a:t>当前进展</a:t>
            </a:r>
          </a:p>
        </p:txBody>
      </p:sp>
      <p:sp>
        <p:nvSpPr>
          <p:cNvPr id="16" name="燕尾形 18"/>
          <p:cNvSpPr/>
          <p:nvPr/>
        </p:nvSpPr>
        <p:spPr>
          <a:xfrm>
            <a:off x="1677448" y="133985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92100" y="1935758"/>
            <a:ext cx="7812541" cy="1814830"/>
          </a:xfrm>
          <a:prstGeom prst="rect">
            <a:avLst/>
          </a:prstGeom>
          <a:noFill/>
        </p:spPr>
        <p:txBody>
          <a:bodyPr wrap="square" rtlCol="0">
            <a:spAutoFit/>
          </a:bodyPr>
          <a:lstStyle/>
          <a:p>
            <a:r>
              <a:rPr lang="en-US" altLang="zh-CN" sz="1600" dirty="0"/>
              <a:t>1</a:t>
            </a:r>
            <a:r>
              <a:rPr lang="zh-CN" altLang="en-US" sz="1600" dirty="0"/>
              <a:t>、初步完成平台搭建</a:t>
            </a:r>
          </a:p>
          <a:p>
            <a:endParaRPr lang="zh-CN" altLang="en-US" sz="1600" dirty="0"/>
          </a:p>
          <a:p>
            <a:r>
              <a:rPr lang="en-US" altLang="zh-CN" sz="1600" dirty="0"/>
              <a:t>2</a:t>
            </a:r>
            <a:r>
              <a:rPr lang="zh-CN" altLang="en-US" sz="1600" dirty="0"/>
              <a:t>、完成溯源算法基本测试</a:t>
            </a:r>
          </a:p>
          <a:p>
            <a:endParaRPr lang="zh-CN" altLang="en-US" sz="1600" dirty="0"/>
          </a:p>
          <a:p>
            <a:r>
              <a:rPr lang="en-US" altLang="zh-CN" sz="1600" dirty="0"/>
              <a:t>3</a:t>
            </a:r>
            <a:r>
              <a:rPr lang="zh-CN" altLang="en-US" sz="1600" dirty="0"/>
              <a:t>、构建恶意样本溯源函数粒度知识库</a:t>
            </a:r>
          </a:p>
          <a:p>
            <a:endParaRPr lang="zh-CN" altLang="en-US" sz="1600" dirty="0"/>
          </a:p>
          <a:p>
            <a:r>
              <a:rPr lang="en-US" altLang="zh-CN" sz="1600" dirty="0"/>
              <a:t>3</a:t>
            </a:r>
            <a:r>
              <a:rPr lang="zh-CN" altLang="en-US" sz="1600" dirty="0"/>
              <a:t>、完成</a:t>
            </a:r>
            <a:r>
              <a:rPr lang="en-US" altLang="zh-CN" sz="1600" dirty="0"/>
              <a:t>IDA</a:t>
            </a:r>
            <a:r>
              <a:rPr lang="zh-CN" altLang="en-US" sz="1600" dirty="0"/>
              <a:t>插件开发并测试</a:t>
            </a:r>
          </a:p>
        </p:txBody>
      </p:sp>
      <p:sp>
        <p:nvSpPr>
          <p:cNvPr id="10" name="文本框 9"/>
          <p:cNvSpPr txBox="1"/>
          <p:nvPr/>
        </p:nvSpPr>
        <p:spPr>
          <a:xfrm>
            <a:off x="2092099" y="4864219"/>
            <a:ext cx="7812541" cy="337185"/>
          </a:xfrm>
          <a:prstGeom prst="rect">
            <a:avLst/>
          </a:prstGeom>
          <a:noFill/>
        </p:spPr>
        <p:txBody>
          <a:bodyPr wrap="square" rtlCol="0">
            <a:spAutoFit/>
          </a:bodyPr>
          <a:lstStyle/>
          <a:p>
            <a:r>
              <a:rPr lang="zh-CN" altLang="en-US" sz="1600" dirty="0"/>
              <a:t>完善溯源算法测试工作</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2362303"/>
            <a:ext cx="12192000" cy="185928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86568" y="2737945"/>
            <a:ext cx="9461517" cy="1107996"/>
          </a:xfrm>
          <a:prstGeom prst="rect">
            <a:avLst/>
          </a:prstGeom>
          <a:noFill/>
        </p:spPr>
        <p:txBody>
          <a:bodyPr wrap="square" rtlCol="0">
            <a:spAutoFit/>
          </a:bodyPr>
          <a:lstStyle/>
          <a:p>
            <a:pPr algn="ctr"/>
            <a:r>
              <a:rPr lang="zh-CN" altLang="en-US" sz="6600" b="1" dirty="0">
                <a:solidFill>
                  <a:schemeClr val="bg1">
                    <a:lumMod val="95000"/>
                  </a:schemeClr>
                </a:solidFill>
              </a:rPr>
              <a:t>恳请各位老师批评指正</a:t>
            </a:r>
            <a:r>
              <a:rPr lang="en-US" altLang="zh-CN" sz="6600" b="1" dirty="0">
                <a:solidFill>
                  <a:schemeClr val="bg1">
                    <a:lumMod val="95000"/>
                  </a:schemeClr>
                </a:solidFill>
              </a:rPr>
              <a:t>!</a:t>
            </a:r>
            <a:endParaRPr lang="zh-CN" altLang="en-US" sz="6600" b="1" dirty="0">
              <a:solidFill>
                <a:schemeClr val="bg1">
                  <a:lumMod val="95000"/>
                </a:schemeClr>
              </a:solidFill>
            </a:endParaRPr>
          </a:p>
        </p:txBody>
      </p:sp>
      <p:pic>
        <p:nvPicPr>
          <p:cNvPr id="105" name="图片 104"/>
          <p:cNvPicPr/>
          <p:nvPr/>
        </p:nvPicPr>
        <p:blipFill>
          <a:blip r:embed="rId3">
            <a:alphaModFix amt="80000"/>
            <a:clrChange>
              <a:clrFrom>
                <a:srgbClr val="767676">
                  <a:alpha val="100000"/>
                </a:srgbClr>
              </a:clrFrom>
              <a:clrTo>
                <a:srgbClr val="767676">
                  <a:alpha val="100000"/>
                  <a:alpha val="0"/>
                </a:srgbClr>
              </a:clrTo>
            </a:clrChange>
          </a:blip>
          <a:stretch>
            <a:fillRect/>
          </a:stretch>
        </p:blipFill>
        <p:spPr>
          <a:xfrm>
            <a:off x="9457055" y="357505"/>
            <a:ext cx="2216150" cy="756285"/>
          </a:xfrm>
          <a:prstGeom prst="rect">
            <a:avLst/>
          </a:prstGeom>
          <a:noFill/>
          <a:ln w="9525">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60"/>
          <p:cNvSpPr/>
          <p:nvPr/>
        </p:nvSpPr>
        <p:spPr>
          <a:xfrm>
            <a:off x="2206625" y="3212465"/>
            <a:ext cx="9580245" cy="29578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6721475" y="3850640"/>
            <a:ext cx="2893695" cy="2067560"/>
          </a:xfrm>
          <a:prstGeom prst="roundRect">
            <a:avLst>
              <a:gd name="adj" fmla="val 1830"/>
            </a:avLst>
          </a:prstGeom>
          <a:gradFill>
            <a:gsLst>
              <a:gs pos="0">
                <a:srgbClr val="F2F2F2"/>
              </a:gs>
              <a:gs pos="64000">
                <a:srgbClr val="E5E5E5"/>
              </a:gs>
              <a:gs pos="100000">
                <a:srgbClr val="DEDEDE"/>
              </a:gs>
            </a:gsLst>
            <a:lin ang="5400000" scaled="0"/>
          </a:grad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03</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9" name="文本框 8"/>
          <p:cNvSpPr txBox="1"/>
          <p:nvPr/>
        </p:nvSpPr>
        <p:spPr>
          <a:xfrm>
            <a:off x="3062605" y="2562860"/>
            <a:ext cx="5264150" cy="368300"/>
          </a:xfrm>
          <a:prstGeom prst="rect">
            <a:avLst/>
          </a:prstGeom>
          <a:noFill/>
        </p:spPr>
        <p:txBody>
          <a:bodyPr wrap="square" rtlCol="0">
            <a:spAutoFit/>
          </a:bodyPr>
          <a:lstStyle/>
          <a:p>
            <a:r>
              <a:rPr lang="zh-CN" altLang="en-US" dirty="0"/>
              <a:t>学术界家族溯源机制</a:t>
            </a:r>
          </a:p>
        </p:txBody>
      </p:sp>
      <p:sp>
        <p:nvSpPr>
          <p:cNvPr id="11" name="燕尾形 10"/>
          <p:cNvSpPr/>
          <p:nvPr/>
        </p:nvSpPr>
        <p:spPr>
          <a:xfrm>
            <a:off x="2655570" y="260286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立方体 11"/>
          <p:cNvSpPr/>
          <p:nvPr/>
        </p:nvSpPr>
        <p:spPr>
          <a:xfrm>
            <a:off x="6731000" y="3564890"/>
            <a:ext cx="2884170" cy="848360"/>
          </a:xfrm>
          <a:prstGeom prst="cube">
            <a:avLst/>
          </a:prstGeom>
          <a:solidFill>
            <a:schemeClr val="bg2">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lumMod val="75000"/>
                    <a:lumOff val="25000"/>
                  </a:schemeClr>
                </a:solidFill>
              </a:rPr>
              <a:t>特征模型</a:t>
            </a:r>
          </a:p>
        </p:txBody>
      </p:sp>
      <p:sp>
        <p:nvSpPr>
          <p:cNvPr id="14" name="Freeform 5"/>
          <p:cNvSpPr/>
          <p:nvPr/>
        </p:nvSpPr>
        <p:spPr bwMode="auto">
          <a:xfrm>
            <a:off x="2715578" y="4579938"/>
            <a:ext cx="609600" cy="463550"/>
          </a:xfrm>
          <a:custGeom>
            <a:avLst/>
            <a:gdLst>
              <a:gd name="T0" fmla="*/ 61 w 162"/>
              <a:gd name="T1" fmla="*/ 33 h 123"/>
              <a:gd name="T2" fmla="*/ 162 w 162"/>
              <a:gd name="T3" fmla="*/ 32 h 123"/>
              <a:gd name="T4" fmla="*/ 161 w 162"/>
              <a:gd name="T5" fmla="*/ 28 h 123"/>
              <a:gd name="T6" fmla="*/ 149 w 162"/>
              <a:gd name="T7" fmla="*/ 16 h 123"/>
              <a:gd name="T8" fmla="*/ 91 w 162"/>
              <a:gd name="T9" fmla="*/ 16 h 123"/>
              <a:gd name="T10" fmla="*/ 79 w 162"/>
              <a:gd name="T11" fmla="*/ 8 h 123"/>
              <a:gd name="T12" fmla="*/ 67 w 162"/>
              <a:gd name="T13" fmla="*/ 0 h 123"/>
              <a:gd name="T14" fmla="*/ 33 w 162"/>
              <a:gd name="T15" fmla="*/ 0 h 123"/>
              <a:gd name="T16" fmla="*/ 22 w 162"/>
              <a:gd name="T17" fmla="*/ 8 h 123"/>
              <a:gd name="T18" fmla="*/ 11 w 162"/>
              <a:gd name="T19" fmla="*/ 16 h 123"/>
              <a:gd name="T20" fmla="*/ 11 w 162"/>
              <a:gd name="T21" fmla="*/ 16 h 123"/>
              <a:gd name="T22" fmla="*/ 0 w 162"/>
              <a:gd name="T23" fmla="*/ 28 h 123"/>
              <a:gd name="T24" fmla="*/ 8 w 162"/>
              <a:gd name="T25" fmla="*/ 123 h 123"/>
              <a:gd name="T26" fmla="*/ 38 w 162"/>
              <a:gd name="T27" fmla="*/ 48 h 123"/>
              <a:gd name="T28" fmla="*/ 61 w 162"/>
              <a:gd name="T29"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23">
                <a:moveTo>
                  <a:pt x="61" y="33"/>
                </a:moveTo>
                <a:cubicBezTo>
                  <a:pt x="162" y="32"/>
                  <a:pt x="162" y="32"/>
                  <a:pt x="162" y="32"/>
                </a:cubicBezTo>
                <a:cubicBezTo>
                  <a:pt x="161" y="28"/>
                  <a:pt x="161" y="28"/>
                  <a:pt x="161" y="28"/>
                </a:cubicBezTo>
                <a:cubicBezTo>
                  <a:pt x="161" y="21"/>
                  <a:pt x="155" y="16"/>
                  <a:pt x="149" y="16"/>
                </a:cubicBezTo>
                <a:cubicBezTo>
                  <a:pt x="91" y="16"/>
                  <a:pt x="91" y="16"/>
                  <a:pt x="91" y="16"/>
                </a:cubicBezTo>
                <a:cubicBezTo>
                  <a:pt x="85" y="16"/>
                  <a:pt x="79" y="12"/>
                  <a:pt x="79" y="8"/>
                </a:cubicBezTo>
                <a:cubicBezTo>
                  <a:pt x="79" y="3"/>
                  <a:pt x="73" y="0"/>
                  <a:pt x="67" y="0"/>
                </a:cubicBezTo>
                <a:cubicBezTo>
                  <a:pt x="33" y="0"/>
                  <a:pt x="33" y="0"/>
                  <a:pt x="33" y="0"/>
                </a:cubicBezTo>
                <a:cubicBezTo>
                  <a:pt x="27" y="0"/>
                  <a:pt x="22" y="3"/>
                  <a:pt x="22" y="8"/>
                </a:cubicBezTo>
                <a:cubicBezTo>
                  <a:pt x="22" y="12"/>
                  <a:pt x="18" y="16"/>
                  <a:pt x="11" y="16"/>
                </a:cubicBezTo>
                <a:cubicBezTo>
                  <a:pt x="11" y="16"/>
                  <a:pt x="11" y="16"/>
                  <a:pt x="11" y="16"/>
                </a:cubicBezTo>
                <a:cubicBezTo>
                  <a:pt x="5" y="16"/>
                  <a:pt x="0" y="21"/>
                  <a:pt x="0" y="28"/>
                </a:cubicBezTo>
                <a:cubicBezTo>
                  <a:pt x="8" y="123"/>
                  <a:pt x="8" y="123"/>
                  <a:pt x="8" y="123"/>
                </a:cubicBezTo>
                <a:cubicBezTo>
                  <a:pt x="38" y="48"/>
                  <a:pt x="38" y="48"/>
                  <a:pt x="38" y="48"/>
                </a:cubicBezTo>
                <a:cubicBezTo>
                  <a:pt x="41" y="39"/>
                  <a:pt x="51" y="33"/>
                  <a:pt x="61" y="33"/>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p:nvPr/>
        </p:nvSpPr>
        <p:spPr bwMode="auto">
          <a:xfrm>
            <a:off x="2753678" y="4730750"/>
            <a:ext cx="744538" cy="390525"/>
          </a:xfrm>
          <a:custGeom>
            <a:avLst/>
            <a:gdLst>
              <a:gd name="T0" fmla="*/ 189 w 198"/>
              <a:gd name="T1" fmla="*/ 0 h 104"/>
              <a:gd name="T2" fmla="*/ 51 w 198"/>
              <a:gd name="T3" fmla="*/ 1 h 104"/>
              <a:gd name="T4" fmla="*/ 35 w 198"/>
              <a:gd name="T5" fmla="*/ 11 h 104"/>
              <a:gd name="T6" fmla="*/ 2 w 198"/>
              <a:gd name="T7" fmla="*/ 93 h 104"/>
              <a:gd name="T8" fmla="*/ 9 w 198"/>
              <a:gd name="T9" fmla="*/ 104 h 104"/>
              <a:gd name="T10" fmla="*/ 148 w 198"/>
              <a:gd name="T11" fmla="*/ 103 h 104"/>
              <a:gd name="T12" fmla="*/ 163 w 198"/>
              <a:gd name="T13" fmla="*/ 93 h 104"/>
              <a:gd name="T14" fmla="*/ 196 w 198"/>
              <a:gd name="T15" fmla="*/ 11 h 104"/>
              <a:gd name="T16" fmla="*/ 189 w 198"/>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04">
                <a:moveTo>
                  <a:pt x="189" y="0"/>
                </a:moveTo>
                <a:cubicBezTo>
                  <a:pt x="51" y="1"/>
                  <a:pt x="51" y="1"/>
                  <a:pt x="51" y="1"/>
                </a:cubicBezTo>
                <a:cubicBezTo>
                  <a:pt x="44" y="1"/>
                  <a:pt x="37" y="5"/>
                  <a:pt x="35" y="11"/>
                </a:cubicBezTo>
                <a:cubicBezTo>
                  <a:pt x="2" y="93"/>
                  <a:pt x="2" y="93"/>
                  <a:pt x="2" y="93"/>
                </a:cubicBezTo>
                <a:cubicBezTo>
                  <a:pt x="0" y="99"/>
                  <a:pt x="3" y="104"/>
                  <a:pt x="9" y="104"/>
                </a:cubicBezTo>
                <a:cubicBezTo>
                  <a:pt x="148" y="103"/>
                  <a:pt x="148" y="103"/>
                  <a:pt x="148" y="103"/>
                </a:cubicBezTo>
                <a:cubicBezTo>
                  <a:pt x="154" y="103"/>
                  <a:pt x="161" y="99"/>
                  <a:pt x="163" y="93"/>
                </a:cubicBezTo>
                <a:cubicBezTo>
                  <a:pt x="196" y="11"/>
                  <a:pt x="196" y="11"/>
                  <a:pt x="196" y="11"/>
                </a:cubicBezTo>
                <a:cubicBezTo>
                  <a:pt x="198" y="5"/>
                  <a:pt x="195" y="0"/>
                  <a:pt x="189"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文本框 15"/>
          <p:cNvSpPr txBox="1"/>
          <p:nvPr/>
        </p:nvSpPr>
        <p:spPr>
          <a:xfrm>
            <a:off x="2374265" y="5182870"/>
            <a:ext cx="2005965" cy="306705"/>
          </a:xfrm>
          <a:prstGeom prst="rect">
            <a:avLst/>
          </a:prstGeom>
          <a:noFill/>
        </p:spPr>
        <p:txBody>
          <a:bodyPr wrap="square" rtlCol="0">
            <a:spAutoFit/>
          </a:bodyPr>
          <a:lstStyle/>
          <a:p>
            <a:r>
              <a:rPr lang="en-US" altLang="zh-CN" sz="1400"/>
              <a:t>PE file/APK file</a:t>
            </a:r>
          </a:p>
        </p:txBody>
      </p:sp>
      <p:sp>
        <p:nvSpPr>
          <p:cNvPr id="32" name="文本框 31"/>
          <p:cNvSpPr txBox="1"/>
          <p:nvPr/>
        </p:nvSpPr>
        <p:spPr>
          <a:xfrm>
            <a:off x="5670550" y="4351655"/>
            <a:ext cx="405765" cy="1322070"/>
          </a:xfrm>
          <a:prstGeom prst="rect">
            <a:avLst/>
          </a:prstGeom>
          <a:noFill/>
        </p:spPr>
        <p:txBody>
          <a:bodyPr wrap="square" rtlCol="0">
            <a:spAutoFit/>
          </a:bodyPr>
          <a:lstStyle/>
          <a:p>
            <a:r>
              <a:rPr lang="zh-CN" altLang="en-US" sz="1600">
                <a:solidFill>
                  <a:schemeClr val="tx2">
                    <a:lumMod val="50000"/>
                    <a:lumOff val="50000"/>
                  </a:schemeClr>
                </a:solidFill>
              </a:rPr>
              <a:t>特征预处理</a:t>
            </a:r>
          </a:p>
        </p:txBody>
      </p:sp>
      <p:sp>
        <p:nvSpPr>
          <p:cNvPr id="33" name="文本框 32"/>
          <p:cNvSpPr txBox="1"/>
          <p:nvPr/>
        </p:nvSpPr>
        <p:spPr>
          <a:xfrm>
            <a:off x="6852920" y="5036185"/>
            <a:ext cx="1312545" cy="337185"/>
          </a:xfrm>
          <a:prstGeom prst="rect">
            <a:avLst/>
          </a:prstGeom>
          <a:noFill/>
        </p:spPr>
        <p:txBody>
          <a:bodyPr wrap="square" rtlCol="0">
            <a:spAutoFit/>
          </a:bodyPr>
          <a:lstStyle/>
          <a:p>
            <a:pPr algn="ctr"/>
            <a:r>
              <a:rPr lang="zh-CN" altLang="en-US" sz="1600">
                <a:solidFill>
                  <a:schemeClr val="tx2">
                    <a:lumMod val="50000"/>
                    <a:lumOff val="50000"/>
                  </a:schemeClr>
                </a:solidFill>
              </a:rPr>
              <a:t>相似性计算</a:t>
            </a:r>
          </a:p>
        </p:txBody>
      </p:sp>
      <p:sp>
        <p:nvSpPr>
          <p:cNvPr id="35" name="文本框 34"/>
          <p:cNvSpPr txBox="1"/>
          <p:nvPr/>
        </p:nvSpPr>
        <p:spPr>
          <a:xfrm>
            <a:off x="10240645" y="4721860"/>
            <a:ext cx="1206500" cy="337185"/>
          </a:xfrm>
          <a:prstGeom prst="rect">
            <a:avLst/>
          </a:prstGeom>
          <a:noFill/>
        </p:spPr>
        <p:txBody>
          <a:bodyPr wrap="square" rtlCol="0">
            <a:spAutoFit/>
          </a:bodyPr>
          <a:lstStyle/>
          <a:p>
            <a:r>
              <a:rPr lang="zh-CN" altLang="en-US" sz="1600"/>
              <a:t>家族</a:t>
            </a:r>
            <a:r>
              <a:rPr lang="en-US" altLang="zh-CN" sz="1600"/>
              <a:t>/</a:t>
            </a:r>
            <a:r>
              <a:rPr lang="zh-CN" altLang="en-US" sz="1600"/>
              <a:t>作者</a:t>
            </a:r>
          </a:p>
        </p:txBody>
      </p:sp>
      <p:grpSp>
        <p:nvGrpSpPr>
          <p:cNvPr id="39" name="组合 38"/>
          <p:cNvGrpSpPr/>
          <p:nvPr/>
        </p:nvGrpSpPr>
        <p:grpSpPr>
          <a:xfrm>
            <a:off x="3943350" y="4536440"/>
            <a:ext cx="1220470" cy="796925"/>
            <a:chOff x="6636" y="7401"/>
            <a:chExt cx="1922" cy="1255"/>
          </a:xfrm>
        </p:grpSpPr>
        <p:sp>
          <p:nvSpPr>
            <p:cNvPr id="31" name="文本框 30"/>
            <p:cNvSpPr txBox="1"/>
            <p:nvPr/>
          </p:nvSpPr>
          <p:spPr>
            <a:xfrm>
              <a:off x="6636" y="8077"/>
              <a:ext cx="1922" cy="531"/>
            </a:xfrm>
            <a:prstGeom prst="rect">
              <a:avLst/>
            </a:prstGeom>
            <a:noFill/>
          </p:spPr>
          <p:txBody>
            <a:bodyPr wrap="square" rtlCol="0">
              <a:spAutoFit/>
            </a:bodyPr>
            <a:lstStyle/>
            <a:p>
              <a:pPr algn="ctr"/>
              <a:r>
                <a:rPr lang="zh-CN" altLang="en-US" sz="1600" dirty="0">
                  <a:solidFill>
                    <a:schemeClr val="tx2">
                      <a:lumMod val="50000"/>
                      <a:lumOff val="50000"/>
                    </a:schemeClr>
                  </a:solidFill>
                </a:rPr>
                <a:t>特征提取</a:t>
              </a:r>
            </a:p>
          </p:txBody>
        </p:sp>
        <p:sp>
          <p:nvSpPr>
            <p:cNvPr id="36" name="圆角矩形 35"/>
            <p:cNvSpPr/>
            <p:nvPr/>
          </p:nvSpPr>
          <p:spPr>
            <a:xfrm>
              <a:off x="6636" y="7401"/>
              <a:ext cx="1911" cy="1255"/>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4">
              <a:alphaModFix amt="60000"/>
            </a:blip>
            <a:stretch>
              <a:fillRect/>
            </a:stretch>
          </p:blipFill>
          <p:spPr>
            <a:xfrm>
              <a:off x="7316" y="7555"/>
              <a:ext cx="562" cy="571"/>
            </a:xfrm>
            <a:prstGeom prst="rect">
              <a:avLst/>
            </a:prstGeom>
          </p:spPr>
        </p:pic>
      </p:grpSp>
      <p:sp>
        <p:nvSpPr>
          <p:cNvPr id="40" name="圆角矩形 39"/>
          <p:cNvSpPr/>
          <p:nvPr/>
        </p:nvSpPr>
        <p:spPr>
          <a:xfrm>
            <a:off x="6852920" y="4797425"/>
            <a:ext cx="1311910" cy="806450"/>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5522595" y="4221480"/>
            <a:ext cx="683260" cy="1522095"/>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3559175" y="4888230"/>
            <a:ext cx="331470" cy="75565"/>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402955" y="5040630"/>
            <a:ext cx="1052195" cy="337185"/>
          </a:xfrm>
          <a:prstGeom prst="rect">
            <a:avLst/>
          </a:prstGeom>
          <a:noFill/>
        </p:spPr>
        <p:txBody>
          <a:bodyPr wrap="square" rtlCol="0">
            <a:spAutoFit/>
          </a:bodyPr>
          <a:lstStyle/>
          <a:p>
            <a:pPr algn="ctr"/>
            <a:r>
              <a:rPr lang="zh-CN" altLang="en-US" sz="1600">
                <a:solidFill>
                  <a:schemeClr val="tx2">
                    <a:lumMod val="50000"/>
                    <a:lumOff val="50000"/>
                  </a:schemeClr>
                </a:solidFill>
              </a:rPr>
              <a:t>同源判定</a:t>
            </a:r>
          </a:p>
        </p:txBody>
      </p:sp>
      <p:sp>
        <p:nvSpPr>
          <p:cNvPr id="45" name="圆角矩形 44"/>
          <p:cNvSpPr/>
          <p:nvPr/>
        </p:nvSpPr>
        <p:spPr>
          <a:xfrm>
            <a:off x="8402955" y="4801870"/>
            <a:ext cx="1050290" cy="806450"/>
          </a:xfrm>
          <a:prstGeom prst="roundRect">
            <a:avLst/>
          </a:prstGeom>
          <a:noFill/>
          <a:ln>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a:off x="5257165" y="4888230"/>
            <a:ext cx="226060" cy="92710"/>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p:cNvSpPr/>
          <p:nvPr/>
        </p:nvSpPr>
        <p:spPr>
          <a:xfrm>
            <a:off x="6299200" y="4874895"/>
            <a:ext cx="331470" cy="75565"/>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8197215" y="5162550"/>
            <a:ext cx="173355" cy="76200"/>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80230" y="3719830"/>
            <a:ext cx="1936115" cy="338554"/>
          </a:xfrm>
          <a:prstGeom prst="rect">
            <a:avLst/>
          </a:prstGeom>
          <a:noFill/>
        </p:spPr>
        <p:txBody>
          <a:bodyPr wrap="square" rtlCol="0">
            <a:spAutoFit/>
          </a:bodyPr>
          <a:lstStyle/>
          <a:p>
            <a:r>
              <a:rPr lang="zh-CN" altLang="en-US" sz="1600" dirty="0"/>
              <a:t>恶意样本特征学习</a:t>
            </a:r>
          </a:p>
        </p:txBody>
      </p:sp>
      <p:sp>
        <p:nvSpPr>
          <p:cNvPr id="51" name="右箭头 50"/>
          <p:cNvSpPr/>
          <p:nvPr/>
        </p:nvSpPr>
        <p:spPr>
          <a:xfrm>
            <a:off x="6205855" y="3850640"/>
            <a:ext cx="331470" cy="75565"/>
          </a:xfrm>
          <a:prstGeom prst="rightArrow">
            <a:avLst/>
          </a:prstGeom>
          <a:noFill/>
          <a:ln>
            <a:solidFill>
              <a:schemeClr val="tx1">
                <a:lumMod val="65000"/>
                <a:lumOff val="3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Freeform 102"/>
          <p:cNvSpPr/>
          <p:nvPr/>
        </p:nvSpPr>
        <p:spPr bwMode="auto">
          <a:xfrm>
            <a:off x="10770476" y="4318755"/>
            <a:ext cx="147243" cy="242431"/>
          </a:xfrm>
          <a:custGeom>
            <a:avLst/>
            <a:gdLst>
              <a:gd name="T0" fmla="*/ 30 w 42"/>
              <a:gd name="T1" fmla="*/ 35 h 69"/>
              <a:gd name="T2" fmla="*/ 25 w 42"/>
              <a:gd name="T3" fmla="*/ 32 h 69"/>
              <a:gd name="T4" fmla="*/ 24 w 42"/>
              <a:gd name="T5" fmla="*/ 26 h 69"/>
              <a:gd name="T6" fmla="*/ 26 w 42"/>
              <a:gd name="T7" fmla="*/ 23 h 69"/>
              <a:gd name="T8" fmla="*/ 27 w 42"/>
              <a:gd name="T9" fmla="*/ 16 h 69"/>
              <a:gd name="T10" fmla="*/ 11 w 42"/>
              <a:gd name="T11" fmla="*/ 0 h 69"/>
              <a:gd name="T12" fmla="*/ 0 w 42"/>
              <a:gd name="T13" fmla="*/ 4 h 69"/>
              <a:gd name="T14" fmla="*/ 8 w 42"/>
              <a:gd name="T15" fmla="*/ 24 h 69"/>
              <a:gd name="T16" fmla="*/ 6 w 42"/>
              <a:gd name="T17" fmla="*/ 35 h 69"/>
              <a:gd name="T18" fmla="*/ 2 w 42"/>
              <a:gd name="T19" fmla="*/ 42 h 69"/>
              <a:gd name="T20" fmla="*/ 10 w 42"/>
              <a:gd name="T21" fmla="*/ 47 h 69"/>
              <a:gd name="T22" fmla="*/ 27 w 42"/>
              <a:gd name="T23" fmla="*/ 69 h 69"/>
              <a:gd name="T24" fmla="*/ 42 w 42"/>
              <a:gd name="T25" fmla="*/ 60 h 69"/>
              <a:gd name="T26" fmla="*/ 30 w 42"/>
              <a:gd name="T27"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30" y="35"/>
                </a:moveTo>
                <a:cubicBezTo>
                  <a:pt x="27" y="33"/>
                  <a:pt x="25" y="32"/>
                  <a:pt x="25" y="32"/>
                </a:cubicBezTo>
                <a:cubicBezTo>
                  <a:pt x="22" y="31"/>
                  <a:pt x="22" y="28"/>
                  <a:pt x="24" y="26"/>
                </a:cubicBezTo>
                <a:cubicBezTo>
                  <a:pt x="24" y="26"/>
                  <a:pt x="25" y="26"/>
                  <a:pt x="26" y="23"/>
                </a:cubicBezTo>
                <a:cubicBezTo>
                  <a:pt x="27" y="21"/>
                  <a:pt x="27" y="19"/>
                  <a:pt x="27" y="16"/>
                </a:cubicBezTo>
                <a:cubicBezTo>
                  <a:pt x="27" y="7"/>
                  <a:pt x="20" y="0"/>
                  <a:pt x="11" y="0"/>
                </a:cubicBezTo>
                <a:cubicBezTo>
                  <a:pt x="7" y="0"/>
                  <a:pt x="3" y="2"/>
                  <a:pt x="0" y="4"/>
                </a:cubicBezTo>
                <a:cubicBezTo>
                  <a:pt x="5" y="9"/>
                  <a:pt x="8" y="16"/>
                  <a:pt x="8" y="24"/>
                </a:cubicBezTo>
                <a:cubicBezTo>
                  <a:pt x="8" y="28"/>
                  <a:pt x="7" y="31"/>
                  <a:pt x="6" y="35"/>
                </a:cubicBezTo>
                <a:cubicBezTo>
                  <a:pt x="4" y="39"/>
                  <a:pt x="3" y="41"/>
                  <a:pt x="2" y="42"/>
                </a:cubicBezTo>
                <a:cubicBezTo>
                  <a:pt x="3" y="42"/>
                  <a:pt x="6" y="44"/>
                  <a:pt x="10" y="47"/>
                </a:cubicBezTo>
                <a:cubicBezTo>
                  <a:pt x="18" y="52"/>
                  <a:pt x="23" y="60"/>
                  <a:pt x="27" y="69"/>
                </a:cubicBezTo>
                <a:cubicBezTo>
                  <a:pt x="36" y="67"/>
                  <a:pt x="42" y="64"/>
                  <a:pt x="42" y="60"/>
                </a:cubicBezTo>
                <a:cubicBezTo>
                  <a:pt x="42" y="50"/>
                  <a:pt x="37" y="41"/>
                  <a:pt x="30" y="35"/>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03"/>
          <p:cNvSpPr/>
          <p:nvPr/>
        </p:nvSpPr>
        <p:spPr bwMode="auto">
          <a:xfrm>
            <a:off x="10533995" y="4318755"/>
            <a:ext cx="324233" cy="373314"/>
          </a:xfrm>
          <a:custGeom>
            <a:avLst/>
            <a:gdLst>
              <a:gd name="T0" fmla="*/ 74 w 92"/>
              <a:gd name="T1" fmla="*/ 51 h 106"/>
              <a:gd name="T2" fmla="*/ 66 w 92"/>
              <a:gd name="T3" fmla="*/ 46 h 106"/>
              <a:gd name="T4" fmla="*/ 65 w 92"/>
              <a:gd name="T5" fmla="*/ 39 h 106"/>
              <a:gd name="T6" fmla="*/ 68 w 92"/>
              <a:gd name="T7" fmla="*/ 33 h 106"/>
              <a:gd name="T8" fmla="*/ 70 w 92"/>
              <a:gd name="T9" fmla="*/ 24 h 106"/>
              <a:gd name="T10" fmla="*/ 46 w 92"/>
              <a:gd name="T11" fmla="*/ 0 h 106"/>
              <a:gd name="T12" fmla="*/ 22 w 92"/>
              <a:gd name="T13" fmla="*/ 24 h 106"/>
              <a:gd name="T14" fmla="*/ 24 w 92"/>
              <a:gd name="T15" fmla="*/ 34 h 106"/>
              <a:gd name="T16" fmla="*/ 27 w 92"/>
              <a:gd name="T17" fmla="*/ 39 h 106"/>
              <a:gd name="T18" fmla="*/ 26 w 92"/>
              <a:gd name="T19" fmla="*/ 46 h 106"/>
              <a:gd name="T20" fmla="*/ 18 w 92"/>
              <a:gd name="T21" fmla="*/ 51 h 106"/>
              <a:gd name="T22" fmla="*/ 0 w 92"/>
              <a:gd name="T23" fmla="*/ 88 h 106"/>
              <a:gd name="T24" fmla="*/ 92 w 92"/>
              <a:gd name="T25" fmla="*/ 88 h 106"/>
              <a:gd name="T26" fmla="*/ 74 w 92"/>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06">
                <a:moveTo>
                  <a:pt x="74" y="51"/>
                </a:moveTo>
                <a:cubicBezTo>
                  <a:pt x="69" y="48"/>
                  <a:pt x="66" y="46"/>
                  <a:pt x="66" y="46"/>
                </a:cubicBezTo>
                <a:cubicBezTo>
                  <a:pt x="62" y="45"/>
                  <a:pt x="62" y="41"/>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29" y="45"/>
                  <a:pt x="26" y="46"/>
                </a:cubicBezTo>
                <a:cubicBezTo>
                  <a:pt x="26" y="46"/>
                  <a:pt x="22" y="48"/>
                  <a:pt x="18" y="51"/>
                </a:cubicBezTo>
                <a:cubicBezTo>
                  <a:pt x="7" y="60"/>
                  <a:pt x="0" y="73"/>
                  <a:pt x="0" y="88"/>
                </a:cubicBezTo>
                <a:cubicBezTo>
                  <a:pt x="0" y="106"/>
                  <a:pt x="92" y="106"/>
                  <a:pt x="92" y="88"/>
                </a:cubicBezTo>
                <a:cubicBezTo>
                  <a:pt x="92" y="73"/>
                  <a:pt x="85" y="59"/>
                  <a:pt x="74" y="5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文本框 51"/>
          <p:cNvSpPr txBox="1"/>
          <p:nvPr/>
        </p:nvSpPr>
        <p:spPr>
          <a:xfrm>
            <a:off x="10240645" y="5598160"/>
            <a:ext cx="1206500" cy="337185"/>
          </a:xfrm>
          <a:prstGeom prst="rect">
            <a:avLst/>
          </a:prstGeom>
          <a:noFill/>
        </p:spPr>
        <p:txBody>
          <a:bodyPr wrap="square" rtlCol="0">
            <a:spAutoFit/>
          </a:bodyPr>
          <a:lstStyle/>
          <a:p>
            <a:r>
              <a:rPr lang="zh-CN" altLang="en-US" sz="1600"/>
              <a:t>家族</a:t>
            </a:r>
            <a:r>
              <a:rPr lang="en-US" altLang="zh-CN" sz="1600"/>
              <a:t>/</a:t>
            </a:r>
            <a:r>
              <a:rPr lang="zh-CN" altLang="en-US" sz="1600"/>
              <a:t>作者</a:t>
            </a:r>
          </a:p>
        </p:txBody>
      </p:sp>
      <p:sp>
        <p:nvSpPr>
          <p:cNvPr id="53" name="Freeform 102"/>
          <p:cNvSpPr/>
          <p:nvPr/>
        </p:nvSpPr>
        <p:spPr bwMode="auto">
          <a:xfrm>
            <a:off x="10770476" y="5195055"/>
            <a:ext cx="147243" cy="242431"/>
          </a:xfrm>
          <a:custGeom>
            <a:avLst/>
            <a:gdLst>
              <a:gd name="T0" fmla="*/ 30 w 42"/>
              <a:gd name="T1" fmla="*/ 35 h 69"/>
              <a:gd name="T2" fmla="*/ 25 w 42"/>
              <a:gd name="T3" fmla="*/ 32 h 69"/>
              <a:gd name="T4" fmla="*/ 24 w 42"/>
              <a:gd name="T5" fmla="*/ 26 h 69"/>
              <a:gd name="T6" fmla="*/ 26 w 42"/>
              <a:gd name="T7" fmla="*/ 23 h 69"/>
              <a:gd name="T8" fmla="*/ 27 w 42"/>
              <a:gd name="T9" fmla="*/ 16 h 69"/>
              <a:gd name="T10" fmla="*/ 11 w 42"/>
              <a:gd name="T11" fmla="*/ 0 h 69"/>
              <a:gd name="T12" fmla="*/ 0 w 42"/>
              <a:gd name="T13" fmla="*/ 4 h 69"/>
              <a:gd name="T14" fmla="*/ 8 w 42"/>
              <a:gd name="T15" fmla="*/ 24 h 69"/>
              <a:gd name="T16" fmla="*/ 6 w 42"/>
              <a:gd name="T17" fmla="*/ 35 h 69"/>
              <a:gd name="T18" fmla="*/ 2 w 42"/>
              <a:gd name="T19" fmla="*/ 42 h 69"/>
              <a:gd name="T20" fmla="*/ 10 w 42"/>
              <a:gd name="T21" fmla="*/ 47 h 69"/>
              <a:gd name="T22" fmla="*/ 27 w 42"/>
              <a:gd name="T23" fmla="*/ 69 h 69"/>
              <a:gd name="T24" fmla="*/ 42 w 42"/>
              <a:gd name="T25" fmla="*/ 60 h 69"/>
              <a:gd name="T26" fmla="*/ 30 w 42"/>
              <a:gd name="T27"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30" y="35"/>
                </a:moveTo>
                <a:cubicBezTo>
                  <a:pt x="27" y="33"/>
                  <a:pt x="25" y="32"/>
                  <a:pt x="25" y="32"/>
                </a:cubicBezTo>
                <a:cubicBezTo>
                  <a:pt x="22" y="31"/>
                  <a:pt x="22" y="28"/>
                  <a:pt x="24" y="26"/>
                </a:cubicBezTo>
                <a:cubicBezTo>
                  <a:pt x="24" y="26"/>
                  <a:pt x="25" y="26"/>
                  <a:pt x="26" y="23"/>
                </a:cubicBezTo>
                <a:cubicBezTo>
                  <a:pt x="27" y="21"/>
                  <a:pt x="27" y="19"/>
                  <a:pt x="27" y="16"/>
                </a:cubicBezTo>
                <a:cubicBezTo>
                  <a:pt x="27" y="7"/>
                  <a:pt x="20" y="0"/>
                  <a:pt x="11" y="0"/>
                </a:cubicBezTo>
                <a:cubicBezTo>
                  <a:pt x="7" y="0"/>
                  <a:pt x="3" y="2"/>
                  <a:pt x="0" y="4"/>
                </a:cubicBezTo>
                <a:cubicBezTo>
                  <a:pt x="5" y="9"/>
                  <a:pt x="8" y="16"/>
                  <a:pt x="8" y="24"/>
                </a:cubicBezTo>
                <a:cubicBezTo>
                  <a:pt x="8" y="28"/>
                  <a:pt x="7" y="31"/>
                  <a:pt x="6" y="35"/>
                </a:cubicBezTo>
                <a:cubicBezTo>
                  <a:pt x="4" y="39"/>
                  <a:pt x="3" y="41"/>
                  <a:pt x="2" y="42"/>
                </a:cubicBezTo>
                <a:cubicBezTo>
                  <a:pt x="3" y="42"/>
                  <a:pt x="6" y="44"/>
                  <a:pt x="10" y="47"/>
                </a:cubicBezTo>
                <a:cubicBezTo>
                  <a:pt x="18" y="52"/>
                  <a:pt x="23" y="60"/>
                  <a:pt x="27" y="69"/>
                </a:cubicBezTo>
                <a:cubicBezTo>
                  <a:pt x="36" y="67"/>
                  <a:pt x="42" y="64"/>
                  <a:pt x="42" y="60"/>
                </a:cubicBezTo>
                <a:cubicBezTo>
                  <a:pt x="42" y="50"/>
                  <a:pt x="37" y="41"/>
                  <a:pt x="30" y="35"/>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3"/>
          <p:cNvSpPr/>
          <p:nvPr/>
        </p:nvSpPr>
        <p:spPr bwMode="auto">
          <a:xfrm>
            <a:off x="10533995" y="5195055"/>
            <a:ext cx="324233" cy="373314"/>
          </a:xfrm>
          <a:custGeom>
            <a:avLst/>
            <a:gdLst>
              <a:gd name="T0" fmla="*/ 74 w 92"/>
              <a:gd name="T1" fmla="*/ 51 h 106"/>
              <a:gd name="T2" fmla="*/ 66 w 92"/>
              <a:gd name="T3" fmla="*/ 46 h 106"/>
              <a:gd name="T4" fmla="*/ 65 w 92"/>
              <a:gd name="T5" fmla="*/ 39 h 106"/>
              <a:gd name="T6" fmla="*/ 68 w 92"/>
              <a:gd name="T7" fmla="*/ 33 h 106"/>
              <a:gd name="T8" fmla="*/ 70 w 92"/>
              <a:gd name="T9" fmla="*/ 24 h 106"/>
              <a:gd name="T10" fmla="*/ 46 w 92"/>
              <a:gd name="T11" fmla="*/ 0 h 106"/>
              <a:gd name="T12" fmla="*/ 22 w 92"/>
              <a:gd name="T13" fmla="*/ 24 h 106"/>
              <a:gd name="T14" fmla="*/ 24 w 92"/>
              <a:gd name="T15" fmla="*/ 34 h 106"/>
              <a:gd name="T16" fmla="*/ 27 w 92"/>
              <a:gd name="T17" fmla="*/ 39 h 106"/>
              <a:gd name="T18" fmla="*/ 26 w 92"/>
              <a:gd name="T19" fmla="*/ 46 h 106"/>
              <a:gd name="T20" fmla="*/ 18 w 92"/>
              <a:gd name="T21" fmla="*/ 51 h 106"/>
              <a:gd name="T22" fmla="*/ 0 w 92"/>
              <a:gd name="T23" fmla="*/ 88 h 106"/>
              <a:gd name="T24" fmla="*/ 92 w 92"/>
              <a:gd name="T25" fmla="*/ 88 h 106"/>
              <a:gd name="T26" fmla="*/ 74 w 92"/>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06">
                <a:moveTo>
                  <a:pt x="74" y="51"/>
                </a:moveTo>
                <a:cubicBezTo>
                  <a:pt x="69" y="48"/>
                  <a:pt x="66" y="46"/>
                  <a:pt x="66" y="46"/>
                </a:cubicBezTo>
                <a:cubicBezTo>
                  <a:pt x="62" y="45"/>
                  <a:pt x="62" y="41"/>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29" y="45"/>
                  <a:pt x="26" y="46"/>
                </a:cubicBezTo>
                <a:cubicBezTo>
                  <a:pt x="26" y="46"/>
                  <a:pt x="22" y="48"/>
                  <a:pt x="18" y="51"/>
                </a:cubicBezTo>
                <a:cubicBezTo>
                  <a:pt x="7" y="60"/>
                  <a:pt x="0" y="73"/>
                  <a:pt x="0" y="88"/>
                </a:cubicBezTo>
                <a:cubicBezTo>
                  <a:pt x="0" y="106"/>
                  <a:pt x="92" y="106"/>
                  <a:pt x="92" y="88"/>
                </a:cubicBezTo>
                <a:cubicBezTo>
                  <a:pt x="92" y="73"/>
                  <a:pt x="85" y="59"/>
                  <a:pt x="74" y="5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文本框 54"/>
          <p:cNvSpPr txBox="1"/>
          <p:nvPr/>
        </p:nvSpPr>
        <p:spPr>
          <a:xfrm>
            <a:off x="10240645" y="3820795"/>
            <a:ext cx="1206500" cy="337185"/>
          </a:xfrm>
          <a:prstGeom prst="rect">
            <a:avLst/>
          </a:prstGeom>
          <a:noFill/>
        </p:spPr>
        <p:txBody>
          <a:bodyPr wrap="square" rtlCol="0">
            <a:spAutoFit/>
          </a:bodyPr>
          <a:lstStyle/>
          <a:p>
            <a:r>
              <a:rPr lang="zh-CN" altLang="en-US" sz="1600"/>
              <a:t>家族</a:t>
            </a:r>
            <a:r>
              <a:rPr lang="en-US" altLang="zh-CN" sz="1600"/>
              <a:t>/</a:t>
            </a:r>
            <a:r>
              <a:rPr lang="zh-CN" altLang="en-US" sz="1600"/>
              <a:t>作者</a:t>
            </a:r>
          </a:p>
        </p:txBody>
      </p:sp>
      <p:sp>
        <p:nvSpPr>
          <p:cNvPr id="56" name="Freeform 102"/>
          <p:cNvSpPr/>
          <p:nvPr/>
        </p:nvSpPr>
        <p:spPr bwMode="auto">
          <a:xfrm>
            <a:off x="10770476" y="3417690"/>
            <a:ext cx="147243" cy="242431"/>
          </a:xfrm>
          <a:custGeom>
            <a:avLst/>
            <a:gdLst>
              <a:gd name="T0" fmla="*/ 30 w 42"/>
              <a:gd name="T1" fmla="*/ 35 h 69"/>
              <a:gd name="T2" fmla="*/ 25 w 42"/>
              <a:gd name="T3" fmla="*/ 32 h 69"/>
              <a:gd name="T4" fmla="*/ 24 w 42"/>
              <a:gd name="T5" fmla="*/ 26 h 69"/>
              <a:gd name="T6" fmla="*/ 26 w 42"/>
              <a:gd name="T7" fmla="*/ 23 h 69"/>
              <a:gd name="T8" fmla="*/ 27 w 42"/>
              <a:gd name="T9" fmla="*/ 16 h 69"/>
              <a:gd name="T10" fmla="*/ 11 w 42"/>
              <a:gd name="T11" fmla="*/ 0 h 69"/>
              <a:gd name="T12" fmla="*/ 0 w 42"/>
              <a:gd name="T13" fmla="*/ 4 h 69"/>
              <a:gd name="T14" fmla="*/ 8 w 42"/>
              <a:gd name="T15" fmla="*/ 24 h 69"/>
              <a:gd name="T16" fmla="*/ 6 w 42"/>
              <a:gd name="T17" fmla="*/ 35 h 69"/>
              <a:gd name="T18" fmla="*/ 2 w 42"/>
              <a:gd name="T19" fmla="*/ 42 h 69"/>
              <a:gd name="T20" fmla="*/ 10 w 42"/>
              <a:gd name="T21" fmla="*/ 47 h 69"/>
              <a:gd name="T22" fmla="*/ 27 w 42"/>
              <a:gd name="T23" fmla="*/ 69 h 69"/>
              <a:gd name="T24" fmla="*/ 42 w 42"/>
              <a:gd name="T25" fmla="*/ 60 h 69"/>
              <a:gd name="T26" fmla="*/ 30 w 42"/>
              <a:gd name="T27"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30" y="35"/>
                </a:moveTo>
                <a:cubicBezTo>
                  <a:pt x="27" y="33"/>
                  <a:pt x="25" y="32"/>
                  <a:pt x="25" y="32"/>
                </a:cubicBezTo>
                <a:cubicBezTo>
                  <a:pt x="22" y="31"/>
                  <a:pt x="22" y="28"/>
                  <a:pt x="24" y="26"/>
                </a:cubicBezTo>
                <a:cubicBezTo>
                  <a:pt x="24" y="26"/>
                  <a:pt x="25" y="26"/>
                  <a:pt x="26" y="23"/>
                </a:cubicBezTo>
                <a:cubicBezTo>
                  <a:pt x="27" y="21"/>
                  <a:pt x="27" y="19"/>
                  <a:pt x="27" y="16"/>
                </a:cubicBezTo>
                <a:cubicBezTo>
                  <a:pt x="27" y="7"/>
                  <a:pt x="20" y="0"/>
                  <a:pt x="11" y="0"/>
                </a:cubicBezTo>
                <a:cubicBezTo>
                  <a:pt x="7" y="0"/>
                  <a:pt x="3" y="2"/>
                  <a:pt x="0" y="4"/>
                </a:cubicBezTo>
                <a:cubicBezTo>
                  <a:pt x="5" y="9"/>
                  <a:pt x="8" y="16"/>
                  <a:pt x="8" y="24"/>
                </a:cubicBezTo>
                <a:cubicBezTo>
                  <a:pt x="8" y="28"/>
                  <a:pt x="7" y="31"/>
                  <a:pt x="6" y="35"/>
                </a:cubicBezTo>
                <a:cubicBezTo>
                  <a:pt x="4" y="39"/>
                  <a:pt x="3" y="41"/>
                  <a:pt x="2" y="42"/>
                </a:cubicBezTo>
                <a:cubicBezTo>
                  <a:pt x="3" y="42"/>
                  <a:pt x="6" y="44"/>
                  <a:pt x="10" y="47"/>
                </a:cubicBezTo>
                <a:cubicBezTo>
                  <a:pt x="18" y="52"/>
                  <a:pt x="23" y="60"/>
                  <a:pt x="27" y="69"/>
                </a:cubicBezTo>
                <a:cubicBezTo>
                  <a:pt x="36" y="67"/>
                  <a:pt x="42" y="64"/>
                  <a:pt x="42" y="60"/>
                </a:cubicBezTo>
                <a:cubicBezTo>
                  <a:pt x="42" y="50"/>
                  <a:pt x="37" y="41"/>
                  <a:pt x="30" y="35"/>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3"/>
          <p:cNvSpPr/>
          <p:nvPr/>
        </p:nvSpPr>
        <p:spPr bwMode="auto">
          <a:xfrm>
            <a:off x="10533995" y="3417690"/>
            <a:ext cx="324233" cy="373314"/>
          </a:xfrm>
          <a:custGeom>
            <a:avLst/>
            <a:gdLst>
              <a:gd name="T0" fmla="*/ 74 w 92"/>
              <a:gd name="T1" fmla="*/ 51 h 106"/>
              <a:gd name="T2" fmla="*/ 66 w 92"/>
              <a:gd name="T3" fmla="*/ 46 h 106"/>
              <a:gd name="T4" fmla="*/ 65 w 92"/>
              <a:gd name="T5" fmla="*/ 39 h 106"/>
              <a:gd name="T6" fmla="*/ 68 w 92"/>
              <a:gd name="T7" fmla="*/ 33 h 106"/>
              <a:gd name="T8" fmla="*/ 70 w 92"/>
              <a:gd name="T9" fmla="*/ 24 h 106"/>
              <a:gd name="T10" fmla="*/ 46 w 92"/>
              <a:gd name="T11" fmla="*/ 0 h 106"/>
              <a:gd name="T12" fmla="*/ 22 w 92"/>
              <a:gd name="T13" fmla="*/ 24 h 106"/>
              <a:gd name="T14" fmla="*/ 24 w 92"/>
              <a:gd name="T15" fmla="*/ 34 h 106"/>
              <a:gd name="T16" fmla="*/ 27 w 92"/>
              <a:gd name="T17" fmla="*/ 39 h 106"/>
              <a:gd name="T18" fmla="*/ 26 w 92"/>
              <a:gd name="T19" fmla="*/ 46 h 106"/>
              <a:gd name="T20" fmla="*/ 18 w 92"/>
              <a:gd name="T21" fmla="*/ 51 h 106"/>
              <a:gd name="T22" fmla="*/ 0 w 92"/>
              <a:gd name="T23" fmla="*/ 88 h 106"/>
              <a:gd name="T24" fmla="*/ 92 w 92"/>
              <a:gd name="T25" fmla="*/ 88 h 106"/>
              <a:gd name="T26" fmla="*/ 74 w 92"/>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06">
                <a:moveTo>
                  <a:pt x="74" y="51"/>
                </a:moveTo>
                <a:cubicBezTo>
                  <a:pt x="69" y="48"/>
                  <a:pt x="66" y="46"/>
                  <a:pt x="66" y="46"/>
                </a:cubicBezTo>
                <a:cubicBezTo>
                  <a:pt x="62" y="45"/>
                  <a:pt x="62" y="41"/>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29" y="45"/>
                  <a:pt x="26" y="46"/>
                </a:cubicBezTo>
                <a:cubicBezTo>
                  <a:pt x="26" y="46"/>
                  <a:pt x="22" y="48"/>
                  <a:pt x="18" y="51"/>
                </a:cubicBezTo>
                <a:cubicBezTo>
                  <a:pt x="7" y="60"/>
                  <a:pt x="0" y="73"/>
                  <a:pt x="0" y="88"/>
                </a:cubicBezTo>
                <a:cubicBezTo>
                  <a:pt x="0" y="106"/>
                  <a:pt x="92" y="106"/>
                  <a:pt x="92" y="88"/>
                </a:cubicBezTo>
                <a:cubicBezTo>
                  <a:pt x="92" y="73"/>
                  <a:pt x="85" y="59"/>
                  <a:pt x="74" y="51"/>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58" name="肘形连接符 57"/>
          <p:cNvCxnSpPr>
            <a:stCxn id="45" idx="3"/>
            <a:endCxn id="52" idx="1"/>
          </p:cNvCxnSpPr>
          <p:nvPr/>
        </p:nvCxnSpPr>
        <p:spPr>
          <a:xfrm>
            <a:off x="9453245" y="5205095"/>
            <a:ext cx="787400" cy="56197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肘形连接符 58"/>
          <p:cNvCxnSpPr>
            <a:stCxn id="45" idx="3"/>
            <a:endCxn id="35" idx="1"/>
          </p:cNvCxnSpPr>
          <p:nvPr/>
        </p:nvCxnSpPr>
        <p:spPr>
          <a:xfrm flipV="1">
            <a:off x="9453245" y="4890770"/>
            <a:ext cx="787400" cy="314325"/>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0" name="肘形连接符 59"/>
          <p:cNvCxnSpPr>
            <a:stCxn id="45" idx="3"/>
            <a:endCxn id="55" idx="1"/>
          </p:cNvCxnSpPr>
          <p:nvPr/>
        </p:nvCxnSpPr>
        <p:spPr>
          <a:xfrm flipV="1">
            <a:off x="9453245" y="3989705"/>
            <a:ext cx="787400" cy="1215390"/>
          </a:xfrm>
          <a:prstGeom prst="bentConnector3">
            <a:avLst>
              <a:gd name="adj1" fmla="val 50000"/>
            </a:avLst>
          </a:prstGeom>
          <a:ln>
            <a:tailEnd type="arrow" w="med" len="med"/>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3062605" y="921385"/>
            <a:ext cx="5264150" cy="368300"/>
          </a:xfrm>
          <a:prstGeom prst="rect">
            <a:avLst/>
          </a:prstGeom>
          <a:noFill/>
        </p:spPr>
        <p:txBody>
          <a:bodyPr wrap="square" rtlCol="0">
            <a:spAutoFit/>
          </a:bodyPr>
          <a:lstStyle/>
          <a:p>
            <a:r>
              <a:rPr lang="zh-CN" altLang="en-US" dirty="0"/>
              <a:t>样本家族溯源对恶意样本分析有重要意义</a:t>
            </a:r>
          </a:p>
        </p:txBody>
      </p:sp>
      <p:sp>
        <p:nvSpPr>
          <p:cNvPr id="21" name="文本框 20"/>
          <p:cNvSpPr txBox="1"/>
          <p:nvPr/>
        </p:nvSpPr>
        <p:spPr>
          <a:xfrm>
            <a:off x="3215005" y="1407160"/>
            <a:ext cx="8232140" cy="975995"/>
          </a:xfrm>
          <a:prstGeom prst="rect">
            <a:avLst/>
          </a:prstGeom>
          <a:noFill/>
        </p:spPr>
        <p:txBody>
          <a:bodyPr wrap="square" rtlCol="0">
            <a:spAutoFit/>
          </a:bodyPr>
          <a:lstStyle/>
          <a:p>
            <a:pPr indent="457200" fontAlgn="auto">
              <a:lnSpc>
                <a:spcPct val="120000"/>
              </a:lnSpc>
            </a:pPr>
            <a:r>
              <a:rPr lang="zh-CN" altLang="en-US" sz="1600" dirty="0">
                <a:solidFill>
                  <a:schemeClr val="tx1">
                    <a:lumMod val="75000"/>
                    <a:lumOff val="25000"/>
                  </a:schemeClr>
                </a:solidFill>
              </a:rPr>
              <a:t>恶意样本溯源作为恶意样本检测的一个重要环节，指分析恶意代码生成、传播的规律以及恶意样本之间衍生的关联性，基于目标恶意样本的特性实现对恶意样本源头的追踪。如何</a:t>
            </a:r>
            <a:r>
              <a:rPr lang="zh-CN" altLang="en-US" sz="1600" b="1" dirty="0">
                <a:solidFill>
                  <a:schemeClr val="tx1">
                    <a:lumMod val="75000"/>
                    <a:lumOff val="25000"/>
                  </a:schemeClr>
                </a:solidFill>
              </a:rPr>
              <a:t>快速剖析恶意样本功能和定位其来源</a:t>
            </a:r>
            <a:r>
              <a:rPr lang="zh-CN" altLang="en-US" sz="1600" dirty="0">
                <a:solidFill>
                  <a:schemeClr val="tx1">
                    <a:lumMod val="75000"/>
                    <a:lumOff val="25000"/>
                  </a:schemeClr>
                </a:solidFill>
              </a:rPr>
              <a:t>，对有效遏制和打击网络犯罪具有重要意义。</a:t>
            </a:r>
          </a:p>
        </p:txBody>
      </p:sp>
      <p:sp>
        <p:nvSpPr>
          <p:cNvPr id="22" name="燕尾形 21"/>
          <p:cNvSpPr/>
          <p:nvPr/>
        </p:nvSpPr>
        <p:spPr>
          <a:xfrm>
            <a:off x="2647950" y="96139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4">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04</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选题背景</a:t>
            </a:r>
          </a:p>
        </p:txBody>
      </p:sp>
      <p:sp>
        <p:nvSpPr>
          <p:cNvPr id="13" name="文本框 12"/>
          <p:cNvSpPr txBox="1"/>
          <p:nvPr/>
        </p:nvSpPr>
        <p:spPr>
          <a:xfrm>
            <a:off x="3027680" y="953770"/>
            <a:ext cx="5264150" cy="368300"/>
          </a:xfrm>
          <a:prstGeom prst="rect">
            <a:avLst/>
          </a:prstGeom>
          <a:noFill/>
        </p:spPr>
        <p:txBody>
          <a:bodyPr wrap="square" rtlCol="0">
            <a:spAutoFit/>
          </a:bodyPr>
          <a:lstStyle/>
          <a:p>
            <a:r>
              <a:rPr lang="zh-CN" altLang="en-US"/>
              <a:t>现有恶意样本溯源分析面临的问题</a:t>
            </a:r>
          </a:p>
        </p:txBody>
      </p:sp>
      <p:sp>
        <p:nvSpPr>
          <p:cNvPr id="20" name="燕尾形 19"/>
          <p:cNvSpPr/>
          <p:nvPr/>
        </p:nvSpPr>
        <p:spPr>
          <a:xfrm>
            <a:off x="2620645" y="99377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3580130" y="1754505"/>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rPr>
              <a:t> </a:t>
            </a:r>
            <a:r>
              <a:rPr lang="zh-CN" altLang="en-US" b="1">
                <a:solidFill>
                  <a:schemeClr val="tx1"/>
                </a:solidFill>
              </a:rPr>
              <a:t>缺乏协作共享</a:t>
            </a:r>
            <a:r>
              <a:rPr lang="zh-CN" altLang="en-US">
                <a:solidFill>
                  <a:schemeClr val="tx1"/>
                </a:solidFill>
              </a:rPr>
              <a:t>的逆向分析平台，产业界、学术界合作不够紧密</a:t>
            </a:r>
          </a:p>
        </p:txBody>
      </p:sp>
      <p:sp>
        <p:nvSpPr>
          <p:cNvPr id="22" name="圆角矩形 21"/>
          <p:cNvSpPr/>
          <p:nvPr/>
        </p:nvSpPr>
        <p:spPr>
          <a:xfrm>
            <a:off x="3580130" y="265938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tx1"/>
                </a:solidFill>
              </a:rPr>
              <a:t> </a:t>
            </a:r>
            <a:r>
              <a:rPr lang="zh-CN" altLang="en-US" dirty="0">
                <a:solidFill>
                  <a:schemeClr val="tx1"/>
                </a:solidFill>
              </a:rPr>
              <a:t>手工逆向分析</a:t>
            </a:r>
            <a:r>
              <a:rPr lang="zh-CN" altLang="en-US" b="1" dirty="0">
                <a:solidFill>
                  <a:schemeClr val="tx1"/>
                </a:solidFill>
              </a:rPr>
              <a:t>效率低下</a:t>
            </a:r>
            <a:endParaRPr lang="zh-CN" altLang="en-US" dirty="0">
              <a:solidFill>
                <a:schemeClr val="tx1"/>
              </a:solidFill>
            </a:endParaRPr>
          </a:p>
        </p:txBody>
      </p:sp>
      <p:sp>
        <p:nvSpPr>
          <p:cNvPr id="23" name="圆角矩形 22"/>
          <p:cNvSpPr/>
          <p:nvPr/>
        </p:nvSpPr>
        <p:spPr>
          <a:xfrm>
            <a:off x="3580130" y="363982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solidFill>
                  <a:schemeClr val="tx1"/>
                </a:solidFill>
              </a:rPr>
              <a:t> </a:t>
            </a:r>
            <a:r>
              <a:rPr lang="zh-CN" altLang="en-US" dirty="0">
                <a:solidFill>
                  <a:schemeClr val="tx1"/>
                </a:solidFill>
              </a:rPr>
              <a:t>传统溯源算法</a:t>
            </a:r>
            <a:r>
              <a:rPr lang="zh-CN" altLang="en-US" b="1" dirty="0">
                <a:solidFill>
                  <a:schemeClr val="tx1"/>
                </a:solidFill>
              </a:rPr>
              <a:t>精度与效率</a:t>
            </a:r>
            <a:r>
              <a:rPr lang="zh-CN" altLang="en-US" dirty="0">
                <a:solidFill>
                  <a:schemeClr val="tx1"/>
                </a:solidFill>
              </a:rPr>
              <a:t>无法兼顾</a:t>
            </a:r>
          </a:p>
        </p:txBody>
      </p:sp>
      <p:sp>
        <p:nvSpPr>
          <p:cNvPr id="24" name="圆角矩形 23"/>
          <p:cNvSpPr/>
          <p:nvPr/>
        </p:nvSpPr>
        <p:spPr>
          <a:xfrm>
            <a:off x="3580130" y="462026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rPr>
              <a:t> </a:t>
            </a:r>
            <a:r>
              <a:rPr lang="zh-CN" altLang="en-US">
                <a:solidFill>
                  <a:schemeClr val="tx1"/>
                </a:solidFill>
              </a:rPr>
              <a:t>编译器及开源代码复用带来的困扰</a:t>
            </a:r>
          </a:p>
        </p:txBody>
      </p:sp>
      <p:sp>
        <p:nvSpPr>
          <p:cNvPr id="25" name="圆角矩形 24"/>
          <p:cNvSpPr/>
          <p:nvPr/>
        </p:nvSpPr>
        <p:spPr>
          <a:xfrm>
            <a:off x="3580130" y="5509260"/>
            <a:ext cx="7149465" cy="5340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 恶意样本</a:t>
            </a:r>
            <a:r>
              <a:rPr lang="zh-CN" altLang="en-US" b="1">
                <a:solidFill>
                  <a:schemeClr val="tx1"/>
                </a:solidFill>
              </a:rPr>
              <a:t>溯源知识库缺乏</a:t>
            </a:r>
            <a:r>
              <a:rPr lang="zh-CN" altLang="en-US">
                <a:solidFill>
                  <a:schemeClr val="tx1"/>
                </a:solidFill>
              </a:rPr>
              <a:t>，且未能进行统一规范描述</a:t>
            </a:r>
          </a:p>
        </p:txBody>
      </p:sp>
      <p:sp>
        <p:nvSpPr>
          <p:cNvPr id="26" name="文本框 25"/>
          <p:cNvSpPr txBox="1"/>
          <p:nvPr/>
        </p:nvSpPr>
        <p:spPr>
          <a:xfrm>
            <a:off x="2998470" y="1704975"/>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27" name="文本框 26"/>
          <p:cNvSpPr txBox="1"/>
          <p:nvPr/>
        </p:nvSpPr>
        <p:spPr>
          <a:xfrm>
            <a:off x="2998470" y="2609850"/>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28" name="文本框 27"/>
          <p:cNvSpPr txBox="1"/>
          <p:nvPr/>
        </p:nvSpPr>
        <p:spPr>
          <a:xfrm>
            <a:off x="2998470" y="3639820"/>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29" name="文本框 28"/>
          <p:cNvSpPr txBox="1"/>
          <p:nvPr/>
        </p:nvSpPr>
        <p:spPr>
          <a:xfrm>
            <a:off x="2998470" y="4570730"/>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
        <p:nvSpPr>
          <p:cNvPr id="30" name="文本框 29"/>
          <p:cNvSpPr txBox="1"/>
          <p:nvPr/>
        </p:nvSpPr>
        <p:spPr>
          <a:xfrm>
            <a:off x="2998470" y="5454015"/>
            <a:ext cx="527050" cy="583565"/>
          </a:xfrm>
          <a:prstGeom prst="rect">
            <a:avLst/>
          </a:prstGeom>
          <a:noFill/>
        </p:spPr>
        <p:txBody>
          <a:bodyPr wrap="square" rtlCol="0" anchor="t">
            <a:spAutoFit/>
          </a:bodyPr>
          <a:lstStyle/>
          <a:p>
            <a:r>
              <a:rPr lang="zh-CN" altLang="en-US" sz="3200" b="1">
                <a:solidFill>
                  <a:srgbClr val="FF0000"/>
                </a:solidFill>
                <a:latin typeface="Arial" panose="020B0604020202020204" pitchFamily="34" charset="0"/>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05</a:t>
            </a:r>
          </a:p>
        </p:txBody>
      </p:sp>
      <p:sp>
        <p:nvSpPr>
          <p:cNvPr id="3" name="矩形 2"/>
          <p:cNvSpPr/>
          <p:nvPr/>
        </p:nvSpPr>
        <p:spPr>
          <a:xfrm>
            <a:off x="0" y="1151255"/>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作品概述</a:t>
            </a:r>
          </a:p>
        </p:txBody>
      </p:sp>
      <p:sp>
        <p:nvSpPr>
          <p:cNvPr id="6" name="矩形 5"/>
          <p:cNvSpPr/>
          <p:nvPr/>
        </p:nvSpPr>
        <p:spPr>
          <a:xfrm>
            <a:off x="0" y="195326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设计实现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dirty="0">
                <a:solidFill>
                  <a:schemeClr val="tx2">
                    <a:lumMod val="50000"/>
                    <a:lumOff val="50000"/>
                  </a:schemeClr>
                </a:solidFill>
              </a:rPr>
              <a:t>作品概述</a:t>
            </a:r>
          </a:p>
        </p:txBody>
      </p:sp>
      <p:grpSp>
        <p:nvGrpSpPr>
          <p:cNvPr id="27" name="组合 26"/>
          <p:cNvGrpSpPr/>
          <p:nvPr/>
        </p:nvGrpSpPr>
        <p:grpSpPr>
          <a:xfrm>
            <a:off x="2466914" y="3642017"/>
            <a:ext cx="9204594" cy="2892490"/>
            <a:chOff x="2671336" y="1193417"/>
            <a:chExt cx="9204594" cy="2892490"/>
          </a:xfrm>
        </p:grpSpPr>
        <p:sp>
          <p:nvSpPr>
            <p:cNvPr id="28" name="文本框 27"/>
            <p:cNvSpPr txBox="1"/>
            <p:nvPr/>
          </p:nvSpPr>
          <p:spPr>
            <a:xfrm>
              <a:off x="2945925" y="1193417"/>
              <a:ext cx="5264150" cy="368300"/>
            </a:xfrm>
            <a:prstGeom prst="rect">
              <a:avLst/>
            </a:prstGeom>
            <a:noFill/>
          </p:spPr>
          <p:txBody>
            <a:bodyPr wrap="square" rtlCol="0">
              <a:spAutoFit/>
            </a:bodyPr>
            <a:lstStyle/>
            <a:p>
              <a:r>
                <a:rPr lang="zh-CN" altLang="en-US" dirty="0"/>
                <a:t>特色描述</a:t>
              </a:r>
            </a:p>
          </p:txBody>
        </p:sp>
        <p:sp>
          <p:nvSpPr>
            <p:cNvPr id="29" name="燕尾形 28"/>
            <p:cNvSpPr/>
            <p:nvPr/>
          </p:nvSpPr>
          <p:spPr>
            <a:xfrm>
              <a:off x="2671336" y="1223962"/>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945925" y="1512252"/>
              <a:ext cx="8930005" cy="2573655"/>
            </a:xfrm>
            <a:prstGeom prst="rect">
              <a:avLst/>
            </a:prstGeom>
            <a:noFill/>
          </p:spPr>
          <p:txBody>
            <a:bodyPr wrap="square" rtlCol="0">
              <a:spAutoFit/>
            </a:bodyPr>
            <a:lstStyle/>
            <a:p>
              <a:pPr marL="285750" indent="-285750" fontAlgn="auto">
                <a:lnSpc>
                  <a:spcPct val="150000"/>
                </a:lnSpc>
                <a:spcBef>
                  <a:spcPts val="500"/>
                </a:spcBef>
                <a:buFont typeface="Arial" panose="020B0604020202020204" pitchFamily="34" charset="0"/>
                <a:buChar char="•"/>
              </a:pPr>
              <a:r>
                <a:rPr lang="zh-CN" altLang="en-US" b="1" dirty="0">
                  <a:solidFill>
                    <a:schemeClr val="tx1">
                      <a:lumMod val="75000"/>
                      <a:lumOff val="25000"/>
                    </a:schemeClr>
                  </a:solidFill>
                  <a:sym typeface="+mn-ea"/>
                </a:rPr>
                <a:t>支持协作</a:t>
              </a:r>
              <a:r>
                <a:rPr lang="en-US" altLang="zh-CN" sz="1600" dirty="0">
                  <a:solidFill>
                    <a:schemeClr val="tx1">
                      <a:lumMod val="75000"/>
                      <a:lumOff val="25000"/>
                    </a:schemeClr>
                  </a:solidFill>
                  <a:sym typeface="+mn-ea"/>
                </a:rPr>
                <a:t>——</a:t>
              </a:r>
              <a:r>
                <a:rPr lang="zh-CN" altLang="en-US" sz="1600" dirty="0">
                  <a:solidFill>
                    <a:schemeClr val="tx1">
                      <a:lumMod val="75000"/>
                      <a:lumOff val="25000"/>
                    </a:schemeClr>
                  </a:solidFill>
                  <a:sym typeface="+mn-ea"/>
                </a:rPr>
                <a:t>平台实现多端</a:t>
              </a:r>
              <a:r>
                <a:rPr lang="zh-CN" altLang="en-US" sz="1600" b="1" dirty="0">
                  <a:solidFill>
                    <a:schemeClr val="tx1">
                      <a:lumMod val="75000"/>
                      <a:lumOff val="25000"/>
                    </a:schemeClr>
                  </a:solidFill>
                  <a:sym typeface="+mn-ea"/>
                </a:rPr>
                <a:t>分析成果实时共享</a:t>
              </a:r>
              <a:r>
                <a:rPr lang="zh-CN" altLang="en-US" sz="1600" dirty="0">
                  <a:solidFill>
                    <a:schemeClr val="tx1">
                      <a:lumMod val="75000"/>
                      <a:lumOff val="25000"/>
                    </a:schemeClr>
                  </a:solidFill>
                  <a:sym typeface="+mn-ea"/>
                </a:rPr>
                <a:t>及最终分析结果自动化汇总，采用基于API 集合的恶意代码功能模块的</a:t>
              </a:r>
              <a:r>
                <a:rPr lang="zh-CN" altLang="en-US" sz="1600" b="1" dirty="0">
                  <a:solidFill>
                    <a:schemeClr val="tx1">
                      <a:lumMod val="75000"/>
                      <a:lumOff val="25000"/>
                    </a:schemeClr>
                  </a:solidFill>
                  <a:sym typeface="+mn-ea"/>
                </a:rPr>
                <a:t>自动化划分方法</a:t>
              </a:r>
              <a:r>
                <a:rPr lang="zh-CN" altLang="en-US" sz="1600" dirty="0">
                  <a:solidFill>
                    <a:schemeClr val="tx1">
                      <a:lumMod val="75000"/>
                      <a:lumOff val="25000"/>
                    </a:schemeClr>
                  </a:solidFill>
                  <a:sym typeface="+mn-ea"/>
                </a:rPr>
                <a:t>，实现了逆向任务的自动化分解。</a:t>
              </a:r>
            </a:p>
            <a:p>
              <a:pPr marL="285750" indent="-285750" fontAlgn="auto">
                <a:lnSpc>
                  <a:spcPct val="150000"/>
                </a:lnSpc>
                <a:spcBef>
                  <a:spcPts val="500"/>
                </a:spcBef>
                <a:buFont typeface="Arial" panose="020B0604020202020204" pitchFamily="34" charset="0"/>
                <a:buChar char="•"/>
              </a:pPr>
              <a:r>
                <a:rPr lang="zh-CN" altLang="en-US" b="1" dirty="0">
                  <a:solidFill>
                    <a:schemeClr val="tx1">
                      <a:lumMod val="75000"/>
                      <a:lumOff val="25000"/>
                    </a:schemeClr>
                  </a:solidFill>
                </a:rPr>
                <a:t>升级溯源</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首次提出</a:t>
              </a:r>
              <a:r>
                <a:rPr lang="zh-CN" altLang="en-US" sz="1600" b="1" dirty="0">
                  <a:solidFill>
                    <a:schemeClr val="tx1">
                      <a:lumMod val="75000"/>
                      <a:lumOff val="25000"/>
                    </a:schemeClr>
                  </a:solidFill>
                </a:rPr>
                <a:t>基于双层 struct</a:t>
              </a:r>
              <a:r>
                <a:rPr lang="en-US" altLang="zh-CN" sz="1600" b="1" dirty="0" err="1">
                  <a:solidFill>
                    <a:schemeClr val="tx1">
                      <a:lumMod val="75000"/>
                      <a:lumOff val="25000"/>
                    </a:schemeClr>
                  </a:solidFill>
                </a:rPr>
                <a:t>ure</a:t>
              </a:r>
              <a:r>
                <a:rPr lang="zh-CN" altLang="en-US" sz="1600" b="1" dirty="0">
                  <a:solidFill>
                    <a:schemeClr val="tx1">
                      <a:lumMod val="75000"/>
                      <a:lumOff val="25000"/>
                    </a:schemeClr>
                  </a:solidFill>
                </a:rPr>
                <a:t>2vec 图神经网络特征提取</a:t>
              </a:r>
              <a:r>
                <a:rPr lang="zh-CN" altLang="en-US" sz="1600" dirty="0">
                  <a:solidFill>
                    <a:schemeClr val="tx1">
                      <a:lumMod val="75000"/>
                      <a:lumOff val="25000"/>
                    </a:schemeClr>
                  </a:solidFill>
                </a:rPr>
                <a:t>的恶意样本家族溯源方法，构建了</a:t>
              </a:r>
              <a:r>
                <a:rPr lang="zh-CN" altLang="en-US" sz="1600" b="1" dirty="0">
                  <a:solidFill>
                    <a:schemeClr val="tx1">
                      <a:lumMod val="75000"/>
                      <a:lumOff val="25000"/>
                    </a:schemeClr>
                  </a:solidFill>
                </a:rPr>
                <a:t>已分析恶意样本函数粒度知识库</a:t>
              </a:r>
              <a:r>
                <a:rPr lang="zh-CN" altLang="en-US" sz="1600" dirty="0">
                  <a:solidFill>
                    <a:schemeClr val="tx1">
                      <a:lumMod val="75000"/>
                      <a:lumOff val="25000"/>
                    </a:schemeClr>
                  </a:solidFill>
                </a:rPr>
                <a:t>，提供函数级别的恶意样本情报。</a:t>
              </a:r>
              <a:endParaRPr lang="en-US" altLang="zh-CN" sz="1600" dirty="0">
                <a:solidFill>
                  <a:schemeClr val="tx1">
                    <a:lumMod val="75000"/>
                    <a:lumOff val="25000"/>
                  </a:schemeClr>
                </a:solidFill>
              </a:endParaRPr>
            </a:p>
            <a:p>
              <a:pPr marL="285750" indent="-285750" fontAlgn="auto">
                <a:lnSpc>
                  <a:spcPct val="150000"/>
                </a:lnSpc>
                <a:spcBef>
                  <a:spcPts val="500"/>
                </a:spcBef>
                <a:buFont typeface="Arial" panose="020B0604020202020204" pitchFamily="34" charset="0"/>
                <a:buChar char="•"/>
              </a:pPr>
              <a:r>
                <a:rPr lang="zh-CN" altLang="en-US" b="1" dirty="0">
                  <a:solidFill>
                    <a:schemeClr val="tx1">
                      <a:lumMod val="75000"/>
                      <a:lumOff val="25000"/>
                    </a:schemeClr>
                  </a:solidFill>
                </a:rPr>
                <a:t>分析工具</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为分析者开发了功能性插件，自动化完成同知识库的</a:t>
              </a:r>
              <a:r>
                <a:rPr lang="zh-CN" altLang="en-US" sz="1600" b="1" dirty="0">
                  <a:solidFill>
                    <a:schemeClr val="tx1">
                      <a:lumMod val="75000"/>
                      <a:lumOff val="25000"/>
                    </a:schemeClr>
                  </a:solidFill>
                </a:rPr>
                <a:t>函数相似性比对</a:t>
              </a:r>
              <a:r>
                <a:rPr lang="zh-CN" altLang="en-US" sz="1600" dirty="0">
                  <a:solidFill>
                    <a:schemeClr val="tx1">
                      <a:lumMod val="75000"/>
                      <a:lumOff val="25000"/>
                    </a:schemeClr>
                  </a:solidFill>
                </a:rPr>
                <a:t>及</a:t>
              </a:r>
              <a:r>
                <a:rPr lang="zh-CN" altLang="en-US" sz="1600" b="1" dirty="0">
                  <a:solidFill>
                    <a:schemeClr val="tx1">
                      <a:lumMod val="75000"/>
                      <a:lumOff val="25000"/>
                    </a:schemeClr>
                  </a:solidFill>
                </a:rPr>
                <a:t>高相似度函数注释同步</a:t>
              </a:r>
              <a:r>
                <a:rPr lang="zh-CN" altLang="en-US" sz="1600" dirty="0">
                  <a:solidFill>
                    <a:schemeClr val="tx1">
                      <a:lumMod val="75000"/>
                      <a:lumOff val="25000"/>
                    </a:schemeClr>
                  </a:solidFill>
                </a:rPr>
                <a:t>。</a:t>
              </a:r>
              <a:endParaRPr lang="zh-CN" altLang="en-US" dirty="0">
                <a:solidFill>
                  <a:schemeClr val="tx1">
                    <a:lumMod val="75000"/>
                    <a:lumOff val="25000"/>
                  </a:schemeClr>
                </a:solidFill>
              </a:endParaRPr>
            </a:p>
          </p:txBody>
        </p:sp>
      </p:grpSp>
      <p:sp>
        <p:nvSpPr>
          <p:cNvPr id="31" name="文本框 30"/>
          <p:cNvSpPr txBox="1"/>
          <p:nvPr/>
        </p:nvSpPr>
        <p:spPr>
          <a:xfrm>
            <a:off x="2105911" y="2394846"/>
            <a:ext cx="9231761" cy="1523494"/>
          </a:xfrm>
          <a:prstGeom prst="rect">
            <a:avLst/>
          </a:prstGeom>
          <a:noFill/>
        </p:spPr>
        <p:txBody>
          <a:bodyPr wrap="square" rtlCol="0">
            <a:spAutoFit/>
          </a:bodyPr>
          <a:lstStyle/>
          <a:p>
            <a:pPr algn="ctr" fontAlgn="auto">
              <a:lnSpc>
                <a:spcPct val="150000"/>
              </a:lnSpc>
              <a:spcBef>
                <a:spcPts val="500"/>
              </a:spcBef>
            </a:pPr>
            <a:r>
              <a:rPr lang="zh-CN" altLang="en-US" sz="2200" b="1" dirty="0">
                <a:solidFill>
                  <a:schemeClr val="tx2">
                    <a:lumMod val="50000"/>
                    <a:lumOff val="50000"/>
                  </a:schemeClr>
                </a:solidFill>
              </a:rPr>
              <a:t>  本作品构建了一个具有恶意样本分析任务自动化分发，多分析者多端同步协作、以及自动化家族溯源等功能的综合性恶意样本分析平台。</a:t>
            </a:r>
            <a:br>
              <a:rPr lang="zh-CN" altLang="en-US" dirty="0"/>
            </a:br>
            <a:endParaRPr lang="zh-CN" altLang="en-US" dirty="0">
              <a:solidFill>
                <a:schemeClr val="tx1">
                  <a:lumMod val="75000"/>
                  <a:lumOff val="25000"/>
                </a:schemeClr>
              </a:solidFill>
            </a:endParaRPr>
          </a:p>
        </p:txBody>
      </p:sp>
      <p:sp>
        <p:nvSpPr>
          <p:cNvPr id="36" name="文本框 35"/>
          <p:cNvSpPr txBox="1"/>
          <p:nvPr/>
        </p:nvSpPr>
        <p:spPr>
          <a:xfrm>
            <a:off x="3062605" y="921385"/>
            <a:ext cx="5264150" cy="368300"/>
          </a:xfrm>
          <a:prstGeom prst="rect">
            <a:avLst/>
          </a:prstGeom>
          <a:noFill/>
        </p:spPr>
        <p:txBody>
          <a:bodyPr wrap="square" rtlCol="0">
            <a:spAutoFit/>
          </a:bodyPr>
          <a:lstStyle/>
          <a:p>
            <a:r>
              <a:rPr lang="zh-CN" altLang="en-US"/>
              <a:t>研究目标</a:t>
            </a:r>
          </a:p>
        </p:txBody>
      </p:sp>
      <p:sp>
        <p:nvSpPr>
          <p:cNvPr id="38" name="燕尾形 37"/>
          <p:cNvSpPr/>
          <p:nvPr/>
        </p:nvSpPr>
        <p:spPr>
          <a:xfrm>
            <a:off x="2647950" y="961390"/>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3019425" y="1502410"/>
            <a:ext cx="1278890" cy="76390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构建协作逆向平台</a:t>
            </a:r>
          </a:p>
        </p:txBody>
      </p:sp>
      <p:sp>
        <p:nvSpPr>
          <p:cNvPr id="41" name="圆角矩形 40"/>
          <p:cNvSpPr/>
          <p:nvPr/>
        </p:nvSpPr>
        <p:spPr>
          <a:xfrm>
            <a:off x="7090410" y="1489075"/>
            <a:ext cx="1475105" cy="754380"/>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精准高效</a:t>
            </a:r>
          </a:p>
          <a:p>
            <a:pPr algn="ctr"/>
            <a:r>
              <a:rPr lang="zh-CN" altLang="en-US">
                <a:solidFill>
                  <a:schemeClr val="tx1"/>
                </a:solidFill>
              </a:rPr>
              <a:t>溯源算法</a:t>
            </a:r>
          </a:p>
        </p:txBody>
      </p:sp>
      <p:sp>
        <p:nvSpPr>
          <p:cNvPr id="42" name="圆角矩形 41"/>
          <p:cNvSpPr/>
          <p:nvPr/>
        </p:nvSpPr>
        <p:spPr>
          <a:xfrm>
            <a:off x="4802505" y="1506855"/>
            <a:ext cx="1783715" cy="737235"/>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提升分析效率和分析体验</a:t>
            </a:r>
          </a:p>
        </p:txBody>
      </p:sp>
      <p:sp>
        <p:nvSpPr>
          <p:cNvPr id="44" name="圆角矩形 43"/>
          <p:cNvSpPr/>
          <p:nvPr/>
        </p:nvSpPr>
        <p:spPr>
          <a:xfrm>
            <a:off x="9069705" y="1503045"/>
            <a:ext cx="1572895" cy="740410"/>
          </a:xfrm>
          <a:prstGeom prst="roundRect">
            <a:avLst/>
          </a:prstGeom>
          <a:noFill/>
          <a:ln w="28575">
            <a:solidFill>
              <a:schemeClr val="tx2">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构建开放的溯源知识库</a:t>
            </a:r>
          </a:p>
        </p:txBody>
      </p:sp>
      <p:sp>
        <p:nvSpPr>
          <p:cNvPr id="45" name="文本框 44"/>
          <p:cNvSpPr txBox="1"/>
          <p:nvPr/>
        </p:nvSpPr>
        <p:spPr>
          <a:xfrm>
            <a:off x="2748280" y="1692910"/>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
        <p:nvSpPr>
          <p:cNvPr id="47" name="文本框 46"/>
          <p:cNvSpPr txBox="1"/>
          <p:nvPr/>
        </p:nvSpPr>
        <p:spPr>
          <a:xfrm>
            <a:off x="6850380" y="1659890"/>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
        <p:nvSpPr>
          <p:cNvPr id="48" name="文本框 47"/>
          <p:cNvSpPr txBox="1"/>
          <p:nvPr/>
        </p:nvSpPr>
        <p:spPr>
          <a:xfrm>
            <a:off x="4525010" y="1684655"/>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
        <p:nvSpPr>
          <p:cNvPr id="49" name="文本框 48"/>
          <p:cNvSpPr txBox="1"/>
          <p:nvPr/>
        </p:nvSpPr>
        <p:spPr>
          <a:xfrm>
            <a:off x="8797925" y="1680845"/>
            <a:ext cx="437515" cy="398780"/>
          </a:xfrm>
          <a:prstGeom prst="rect">
            <a:avLst/>
          </a:prstGeom>
          <a:noFill/>
        </p:spPr>
        <p:txBody>
          <a:bodyPr wrap="none" rtlCol="0" anchor="t">
            <a:spAutoFit/>
          </a:bodyPr>
          <a:lstStyle/>
          <a:p>
            <a:r>
              <a:rPr lang="zh-CN" altLang="en-US" sz="2000" b="1">
                <a:solidFill>
                  <a:schemeClr val="accent3"/>
                </a:solidFill>
                <a:latin typeface="华文琥珀" panose="02010800040101010101" charset="-122"/>
                <a:ea typeface="华文琥珀" panose="02010800040101010101" charset="-122"/>
                <a:cs typeface="Arial" panose="020B0604020202020204" pitchFamily="34" charset="0"/>
              </a:rPr>
              <a: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29644"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06</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平台总体架构</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14" name="图片 8"/>
          <p:cNvPicPr>
            <a:picLocks noChangeAspect="1"/>
          </p:cNvPicPr>
          <p:nvPr/>
        </p:nvPicPr>
        <p:blipFill>
          <a:blip r:embed="rId4"/>
          <a:stretch>
            <a:fillRect/>
          </a:stretch>
        </p:blipFill>
        <p:spPr>
          <a:xfrm>
            <a:off x="2252980" y="1063625"/>
            <a:ext cx="9438640" cy="4940935"/>
          </a:xfrm>
          <a:prstGeom prst="rect">
            <a:avLst/>
          </a:prstGeom>
          <a:effectLst>
            <a:outerShdw blurRad="50800" dist="38100" dir="2700000" algn="tl" rotWithShape="0">
              <a:prstClr val="black">
                <a:alpha val="40000"/>
              </a:prstClr>
            </a:outerShdw>
          </a:effectLst>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07</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2513330" cy="460375"/>
          </a:xfrm>
          <a:prstGeom prst="rect">
            <a:avLst/>
          </a:prstGeom>
          <a:noFill/>
        </p:spPr>
        <p:txBody>
          <a:bodyPr wrap="square" rtlCol="0">
            <a:spAutoFit/>
          </a:bodyPr>
          <a:lstStyle/>
          <a:p>
            <a:r>
              <a:rPr lang="zh-CN" altLang="en-US" sz="2400" b="1">
                <a:solidFill>
                  <a:schemeClr val="tx2">
                    <a:lumMod val="50000"/>
                    <a:lumOff val="50000"/>
                  </a:schemeClr>
                </a:solidFill>
              </a:rPr>
              <a:t>平台工作流程</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pic>
        <p:nvPicPr>
          <p:cNvPr id="9" name="图片 9"/>
          <p:cNvPicPr>
            <a:picLocks noChangeAspect="1"/>
          </p:cNvPicPr>
          <p:nvPr/>
        </p:nvPicPr>
        <p:blipFill>
          <a:blip r:embed="rId4">
            <a:clrChange>
              <a:clrFrom>
                <a:srgbClr val="FFFFFF">
                  <a:alpha val="100000"/>
                </a:srgbClr>
              </a:clrFrom>
              <a:clrTo>
                <a:srgbClr val="FFFFFF">
                  <a:alpha val="100000"/>
                  <a:alpha val="0"/>
                </a:srgbClr>
              </a:clrTo>
            </a:clrChange>
          </a:blip>
          <a:srcRect r="8483"/>
          <a:stretch>
            <a:fillRect/>
          </a:stretch>
        </p:blipFill>
        <p:spPr>
          <a:xfrm>
            <a:off x="2236470" y="243840"/>
            <a:ext cx="9825355" cy="6680835"/>
          </a:xfrm>
          <a:prstGeom prst="rect">
            <a:avLst/>
          </a:prstGeom>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7940"/>
            <a:ext cx="1814830" cy="6885940"/>
          </a:xfrm>
          <a:prstGeom prst="rect">
            <a:avLst/>
          </a:prstGeom>
          <a:solidFill>
            <a:schemeClr val="tx2">
              <a:lumMod val="50000"/>
              <a:lumOff val="50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
          <p:cNvPicPr>
            <a:picLocks noChangeAspect="1"/>
          </p:cNvPicPr>
          <p:nvPr/>
        </p:nvPicPr>
        <p:blipFill>
          <a:blip r:embed="rId3">
            <a:clrChange>
              <a:clrFrom>
                <a:srgbClr val="9EA900">
                  <a:alpha val="100000"/>
                </a:srgbClr>
              </a:clrFrom>
              <a:clrTo>
                <a:srgbClr val="9EA900">
                  <a:alpha val="100000"/>
                  <a:alpha val="0"/>
                </a:srgbClr>
              </a:clrTo>
            </a:clrChange>
          </a:blip>
          <a:stretch>
            <a:fillRect/>
          </a:stretch>
        </p:blipFill>
        <p:spPr>
          <a:xfrm>
            <a:off x="173990" y="322580"/>
            <a:ext cx="1466215" cy="489585"/>
          </a:xfrm>
          <a:prstGeom prst="rect">
            <a:avLst/>
          </a:prstGeom>
        </p:spPr>
      </p:pic>
      <p:sp>
        <p:nvSpPr>
          <p:cNvPr id="2" name="文本框 1"/>
          <p:cNvSpPr txBox="1"/>
          <p:nvPr/>
        </p:nvSpPr>
        <p:spPr>
          <a:xfrm>
            <a:off x="11504930" y="6364605"/>
            <a:ext cx="556895" cy="398780"/>
          </a:xfrm>
          <a:prstGeom prst="rect">
            <a:avLst/>
          </a:prstGeom>
          <a:noFill/>
        </p:spPr>
        <p:txBody>
          <a:bodyPr wrap="square" rtlCol="0">
            <a:spAutoFit/>
          </a:bodyPr>
          <a:lstStyle/>
          <a:p>
            <a:r>
              <a:rPr lang="en-US" altLang="zh-CN" sz="2000" b="1" dirty="0">
                <a:solidFill>
                  <a:schemeClr val="tx2">
                    <a:lumMod val="50000"/>
                    <a:lumOff val="50000"/>
                  </a:schemeClr>
                </a:solidFill>
                <a:latin typeface="微软雅黑" panose="020B0503020204020204" charset="-122"/>
                <a:ea typeface="微软雅黑" panose="020B0503020204020204" charset="-122"/>
              </a:rPr>
              <a:t>08</a:t>
            </a:r>
          </a:p>
        </p:txBody>
      </p:sp>
      <p:sp>
        <p:nvSpPr>
          <p:cNvPr id="6" name="矩形 5"/>
          <p:cNvSpPr/>
          <p:nvPr/>
        </p:nvSpPr>
        <p:spPr>
          <a:xfrm>
            <a:off x="-635" y="113855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作品概述</a:t>
            </a:r>
          </a:p>
        </p:txBody>
      </p:sp>
      <p:sp>
        <p:nvSpPr>
          <p:cNvPr id="7" name="矩形 6"/>
          <p:cNvSpPr/>
          <p:nvPr/>
        </p:nvSpPr>
        <p:spPr>
          <a:xfrm>
            <a:off x="0" y="2755265"/>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测试分析</a:t>
            </a:r>
          </a:p>
        </p:txBody>
      </p:sp>
      <p:sp>
        <p:nvSpPr>
          <p:cNvPr id="8" name="矩形 7"/>
          <p:cNvSpPr/>
          <p:nvPr/>
        </p:nvSpPr>
        <p:spPr>
          <a:xfrm>
            <a:off x="0" y="3557270"/>
            <a:ext cx="1814830" cy="802005"/>
          </a:xfrm>
          <a:prstGeom prst="rect">
            <a:avLst/>
          </a:prstGeom>
          <a:noFill/>
          <a:ln>
            <a:solidFill>
              <a:schemeClr val="bg2"/>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创新性</a:t>
            </a:r>
            <a:r>
              <a:rPr lang="en-US" altLang="zh-CN" b="1" dirty="0"/>
              <a:t>&amp;</a:t>
            </a:r>
            <a:r>
              <a:rPr lang="zh-CN" altLang="en-US" b="1" dirty="0"/>
              <a:t>实用性</a:t>
            </a:r>
          </a:p>
        </p:txBody>
      </p:sp>
      <p:sp>
        <p:nvSpPr>
          <p:cNvPr id="10" name="文本框 9"/>
          <p:cNvSpPr txBox="1"/>
          <p:nvPr/>
        </p:nvSpPr>
        <p:spPr>
          <a:xfrm>
            <a:off x="2375535" y="243840"/>
            <a:ext cx="6500495" cy="460375"/>
          </a:xfrm>
          <a:prstGeom prst="rect">
            <a:avLst/>
          </a:prstGeom>
          <a:noFill/>
        </p:spPr>
        <p:txBody>
          <a:bodyPr wrap="square" rtlCol="0">
            <a:spAutoFit/>
          </a:bodyPr>
          <a:lstStyle/>
          <a:p>
            <a:r>
              <a:rPr lang="zh-CN" altLang="en-US" sz="2400" b="1" dirty="0">
                <a:solidFill>
                  <a:schemeClr val="tx2">
                    <a:lumMod val="50000"/>
                    <a:lumOff val="50000"/>
                  </a:schemeClr>
                </a:solidFill>
              </a:rPr>
              <a:t>家族溯源算法实现</a:t>
            </a:r>
            <a:r>
              <a:rPr lang="en-US" altLang="zh-CN" sz="2400" b="1" dirty="0">
                <a:solidFill>
                  <a:schemeClr val="tx2">
                    <a:lumMod val="50000"/>
                    <a:lumOff val="50000"/>
                  </a:schemeClr>
                </a:solidFill>
              </a:rPr>
              <a:t>——</a:t>
            </a:r>
            <a:r>
              <a:rPr lang="zh-CN" altLang="en-US" sz="2000" b="1">
                <a:solidFill>
                  <a:schemeClr val="tx2">
                    <a:lumMod val="50000"/>
                    <a:lumOff val="50000"/>
                  </a:schemeClr>
                </a:solidFill>
              </a:rPr>
              <a:t>整体溯源算法模型</a:t>
            </a:r>
            <a:r>
              <a:rPr lang="zh-CN" altLang="en-US" sz="2000" b="1" dirty="0">
                <a:solidFill>
                  <a:schemeClr val="tx2">
                    <a:lumMod val="50000"/>
                    <a:lumOff val="50000"/>
                  </a:schemeClr>
                </a:solidFill>
              </a:rPr>
              <a:t>架构</a:t>
            </a:r>
          </a:p>
        </p:txBody>
      </p:sp>
      <p:sp>
        <p:nvSpPr>
          <p:cNvPr id="12" name="矩形 11"/>
          <p:cNvSpPr/>
          <p:nvPr/>
        </p:nvSpPr>
        <p:spPr>
          <a:xfrm>
            <a:off x="-635" y="1946910"/>
            <a:ext cx="1814830" cy="802005"/>
          </a:xfrm>
          <a:prstGeom prst="rect">
            <a:avLst/>
          </a:prstGeom>
          <a:gradFill>
            <a:gsLst>
              <a:gs pos="0">
                <a:schemeClr val="accent1">
                  <a:lumMod val="5000"/>
                  <a:lumOff val="95000"/>
                </a:schemeClr>
              </a:gs>
              <a:gs pos="100000">
                <a:srgbClr val="E5E5E5"/>
              </a:gs>
            </a:gsLst>
            <a:lin ang="5400000" scaled="0"/>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2">
                    <a:lumMod val="50000"/>
                    <a:lumOff val="50000"/>
                  </a:schemeClr>
                </a:solidFill>
              </a:rPr>
              <a:t>设计实现</a:t>
            </a:r>
          </a:p>
        </p:txBody>
      </p:sp>
      <p:sp>
        <p:nvSpPr>
          <p:cNvPr id="13" name="圆角矩形 12"/>
          <p:cNvSpPr/>
          <p:nvPr/>
        </p:nvSpPr>
        <p:spPr>
          <a:xfrm>
            <a:off x="2240280" y="971550"/>
            <a:ext cx="3196693" cy="3164222"/>
          </a:xfrm>
          <a:prstGeom prst="roundRect">
            <a:avLst/>
          </a:prstGeom>
          <a:noFill/>
          <a:ln w="28575">
            <a:solidFill>
              <a:schemeClr val="bg2">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625782" y="971550"/>
            <a:ext cx="5404683" cy="5198428"/>
          </a:xfrm>
          <a:prstGeom prst="roundRect">
            <a:avLst>
              <a:gd name="adj" fmla="val 12827"/>
            </a:avLst>
          </a:prstGeom>
          <a:noFill/>
          <a:ln w="28575">
            <a:solidFill>
              <a:schemeClr val="bg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8247" y="1495741"/>
            <a:ext cx="9515115" cy="4674237"/>
          </a:xfrm>
          <a:prstGeom prst="rect">
            <a:avLst/>
          </a:prstGeom>
        </p:spPr>
      </p:pic>
      <p:sp>
        <p:nvSpPr>
          <p:cNvPr id="23" name="矩形 22"/>
          <p:cNvSpPr/>
          <p:nvPr/>
        </p:nvSpPr>
        <p:spPr>
          <a:xfrm>
            <a:off x="2375535" y="4871406"/>
            <a:ext cx="2031325" cy="646331"/>
          </a:xfrm>
          <a:prstGeom prst="rect">
            <a:avLst/>
          </a:prstGeom>
        </p:spPr>
        <p:txBody>
          <a:bodyPr wrap="none">
            <a:spAutoFit/>
          </a:bodyPr>
          <a:lstStyle/>
          <a:p>
            <a:r>
              <a:rPr lang="zh-CN" altLang="en-US" b="1" dirty="0">
                <a:solidFill>
                  <a:schemeClr val="tx2">
                    <a:lumMod val="50000"/>
                    <a:lumOff val="50000"/>
                  </a:schemeClr>
                </a:solidFill>
              </a:rPr>
              <a:t>样本特征向量提取</a:t>
            </a:r>
            <a:endParaRPr lang="en-US" altLang="zh-CN" b="1" dirty="0">
              <a:solidFill>
                <a:schemeClr val="tx2">
                  <a:lumMod val="50000"/>
                  <a:lumOff val="50000"/>
                </a:schemeClr>
              </a:solidFill>
            </a:endParaRPr>
          </a:p>
          <a:p>
            <a:endParaRPr lang="zh-CN" altLang="en-US" dirty="0"/>
          </a:p>
        </p:txBody>
      </p:sp>
      <p:sp>
        <p:nvSpPr>
          <p:cNvPr id="15" name="燕尾形 14"/>
          <p:cNvSpPr/>
          <p:nvPr/>
        </p:nvSpPr>
        <p:spPr>
          <a:xfrm>
            <a:off x="2144977" y="4906281"/>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75535" y="5474525"/>
            <a:ext cx="2492990" cy="369332"/>
          </a:xfrm>
          <a:prstGeom prst="rect">
            <a:avLst/>
          </a:prstGeom>
        </p:spPr>
        <p:txBody>
          <a:bodyPr wrap="none">
            <a:spAutoFit/>
          </a:bodyPr>
          <a:lstStyle/>
          <a:p>
            <a:r>
              <a:rPr lang="zh-CN" altLang="en-US" b="1" dirty="0">
                <a:solidFill>
                  <a:schemeClr val="tx2">
                    <a:lumMod val="50000"/>
                    <a:lumOff val="50000"/>
                  </a:schemeClr>
                </a:solidFill>
              </a:rPr>
              <a:t>相似性计算和同源判定</a:t>
            </a:r>
            <a:endParaRPr lang="en-US" altLang="zh-CN" b="1" dirty="0">
              <a:solidFill>
                <a:schemeClr val="tx2">
                  <a:lumMod val="50000"/>
                  <a:lumOff val="50000"/>
                </a:schemeClr>
              </a:solidFill>
            </a:endParaRPr>
          </a:p>
        </p:txBody>
      </p:sp>
      <p:sp>
        <p:nvSpPr>
          <p:cNvPr id="16" name="燕尾形 15"/>
          <p:cNvSpPr/>
          <p:nvPr/>
        </p:nvSpPr>
        <p:spPr>
          <a:xfrm>
            <a:off x="2123968" y="5474525"/>
            <a:ext cx="104775" cy="288290"/>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TABLE_BEAUTIFY" val="smartTable{75e84347-592a-4f24-a494-5b59f5f3fa6d}"/>
  <p:tag name="TABLE_ENDDRAG_ORIGIN_RECT" val="714*131"/>
  <p:tag name="TABLE_ENDDRAG_RECT" val="191*81*714*131"/>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UNIT_TABLE_BEAUTIFY" val="smartTable{eb1cdb14-3d72-43fa-bcec-4f9d30ffc332}"/>
  <p:tag name="TABLE_ENDDRAG_ORIGIN_RECT" val="739*218"/>
  <p:tag name="TABLE_ENDDRAG_RECT" val="178*71*739*218"/>
</p:tagLst>
</file>

<file path=ppt/tags/tag88.xml><?xml version="1.0" encoding="utf-8"?>
<p:tagLst xmlns:a="http://schemas.openxmlformats.org/drawingml/2006/main" xmlns:r="http://schemas.openxmlformats.org/officeDocument/2006/relationships" xmlns:p="http://schemas.openxmlformats.org/presentationml/2006/main">
  <p:tag name="KSO_WM_UNIT_TABLE_BEAUTIFY" val="smartTable{2d739b76-055b-44f5-b100-a9a8cf50d77b}"/>
  <p:tag name="TABLE_ENDDRAG_ORIGIN_RECT" val="738*68"/>
  <p:tag name="TABLE_ENDDRAG_RECT" val="179*397*738*68"/>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UNIT_TABLE_BEAUTIFY" val="smartTable{35fdc38f-477a-46f5-af1d-ec8902bb0820}"/>
  <p:tag name="TABLE_ENDDRAG_ORIGIN_RECT" val="681*109"/>
  <p:tag name="TABLE_ENDDRAG_RECT" val="223*96*681*109"/>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UNIT_TABLE_BEAUTIFY" val="smartTable{44fd8208-8b4f-4251-bdd8-aed0107103ef}"/>
  <p:tag name="TABLE_ENDDRAG_ORIGIN_RECT" val="705*119"/>
  <p:tag name="TABLE_ENDDRAG_RECT" val="200*78*705*119"/>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UNIT_TABLE_BEAUTIFY" val="smartTable{ab674e5e-9489-4cc7-b9be-e12ea3b82296}"/>
  <p:tag name="TABLE_ENDDRAG_ORIGIN_RECT" val="681*109"/>
  <p:tag name="TABLE_ENDDRAG_RECT" val="194*89*681*109"/>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UNIT_TABLE_BEAUTIFY" val="smartTable{19406daa-75a8-4d7a-9bc5-f108ee24d50c}"/>
  <p:tag name="TABLE_ENDDRAG_ORIGIN_RECT" val="649*96"/>
  <p:tag name="TABLE_ENDDRAG_RECT" val="238*76*649*96"/>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1667</Words>
  <Application>Microsoft Office PowerPoint</Application>
  <PresentationFormat>宽屏</PresentationFormat>
  <Paragraphs>348</Paragraphs>
  <Slides>33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华文琥珀</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李 云龙</cp:lastModifiedBy>
  <cp:revision>247</cp:revision>
  <dcterms:created xsi:type="dcterms:W3CDTF">2019-06-19T02:08:00Z</dcterms:created>
  <dcterms:modified xsi:type="dcterms:W3CDTF">2022-06-20T03:24:04Z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3643BF52AC9444AAB24F961303BA4900</vt:lpwstr>
  </property>
</Properties>
</file>